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256" r:id="rId2"/>
    <p:sldId id="314" r:id="rId3"/>
    <p:sldId id="269" r:id="rId4"/>
    <p:sldId id="290" r:id="rId5"/>
    <p:sldId id="258" r:id="rId6"/>
    <p:sldId id="265" r:id="rId7"/>
    <p:sldId id="268" r:id="rId8"/>
    <p:sldId id="270" r:id="rId9"/>
    <p:sldId id="259" r:id="rId10"/>
    <p:sldId id="264" r:id="rId11"/>
    <p:sldId id="291" r:id="rId12"/>
    <p:sldId id="315" r:id="rId13"/>
    <p:sldId id="316" r:id="rId14"/>
    <p:sldId id="317" r:id="rId15"/>
    <p:sldId id="318" r:id="rId16"/>
    <p:sldId id="319" r:id="rId17"/>
    <p:sldId id="320" r:id="rId18"/>
    <p:sldId id="321" r:id="rId19"/>
    <p:sldId id="260" r:id="rId20"/>
    <p:sldId id="273" r:id="rId21"/>
    <p:sldId id="278" r:id="rId22"/>
    <p:sldId id="274" r:id="rId23"/>
    <p:sldId id="276" r:id="rId24"/>
    <p:sldId id="263" r:id="rId25"/>
    <p:sldId id="282" r:id="rId26"/>
    <p:sldId id="271" r:id="rId27"/>
    <p:sldId id="309" r:id="rId28"/>
    <p:sldId id="310" r:id="rId29"/>
    <p:sldId id="293" r:id="rId30"/>
    <p:sldId id="294" r:id="rId31"/>
    <p:sldId id="306" r:id="rId32"/>
    <p:sldId id="308" r:id="rId33"/>
    <p:sldId id="301" r:id="rId34"/>
    <p:sldId id="303" r:id="rId35"/>
    <p:sldId id="311" r:id="rId36"/>
    <p:sldId id="313" r:id="rId37"/>
    <p:sldId id="307" r:id="rId38"/>
    <p:sldId id="295" r:id="rId39"/>
    <p:sldId id="296" r:id="rId40"/>
    <p:sldId id="297" r:id="rId41"/>
    <p:sldId id="298" r:id="rId42"/>
    <p:sldId id="299" r:id="rId43"/>
    <p:sldId id="300" r:id="rId44"/>
    <p:sldId id="266" r:id="rId45"/>
    <p:sldId id="275" r:id="rId46"/>
    <p:sldId id="287" r:id="rId47"/>
    <p:sldId id="288" r:id="rId48"/>
    <p:sldId id="261" r:id="rId49"/>
    <p:sldId id="284" r:id="rId50"/>
    <p:sldId id="283" r:id="rId51"/>
    <p:sldId id="279" r:id="rId52"/>
    <p:sldId id="285" r:id="rId53"/>
    <p:sldId id="286" r:id="rId54"/>
    <p:sldId id="280" r:id="rId55"/>
    <p:sldId id="281" r:id="rId56"/>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23D"/>
    <a:srgbClr val="F909FF"/>
    <a:srgbClr val="2828FE"/>
    <a:srgbClr val="F3C647"/>
    <a:srgbClr val="6666FF"/>
    <a:srgbClr val="FFFFFF"/>
    <a:srgbClr val="668CFF"/>
    <a:srgbClr val="66D9FF"/>
    <a:srgbClr val="00B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9352" autoAdjust="0"/>
  </p:normalViewPr>
  <p:slideViewPr>
    <p:cSldViewPr snapToGrid="0">
      <p:cViewPr varScale="1">
        <p:scale>
          <a:sx n="97" d="100"/>
          <a:sy n="97" d="100"/>
        </p:scale>
        <p:origin x="1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2022/2/8</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13</a:t>
            </a:fld>
            <a:endParaRPr kumimoji="1" lang="ja-JP" altLang="en-US" dirty="0"/>
          </a:p>
        </p:txBody>
      </p:sp>
    </p:spTree>
    <p:extLst>
      <p:ext uri="{BB962C8B-B14F-4D97-AF65-F5344CB8AC3E}">
        <p14:creationId xmlns:p14="http://schemas.microsoft.com/office/powerpoint/2010/main" val="132702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29</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33</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34</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a:t>
            </a:r>
            <a:endParaRPr kumimoji="1" lang="en-US" altLang="ja-JP" dirty="0"/>
          </a:p>
          <a:p>
            <a:r>
              <a:rPr kumimoji="1" lang="ja-JP" altLang="en-US" dirty="0"/>
              <a:t>擬塑性流体は非ニュートン流体の</a:t>
            </a:r>
            <a:r>
              <a:rPr kumimoji="1" lang="en-US" altLang="ja-JP" dirty="0"/>
              <a:t>1</a:t>
            </a:r>
            <a:r>
              <a:rPr kumimoji="1" lang="ja-JP" altLang="en-US" dirty="0"/>
              <a:t>種です．ニュートン流体は，水やシリコーンオイルなどがあげられます．これらは，図の様にせん断速度に依存せず粘度が一定です．</a:t>
            </a:r>
            <a:endParaRPr kumimoji="1" lang="en-US" altLang="ja-JP" dirty="0"/>
          </a:p>
          <a:p>
            <a:r>
              <a:rPr kumimoji="1" lang="ja-JP" altLang="en-US" dirty="0"/>
              <a:t>一方で非ニュートン流体は，応力とせん断速度の関係は非線形となっています．非ニュートン流体の代表例として，</a:t>
            </a:r>
            <a:r>
              <a:rPr kumimoji="1" lang="en-US" altLang="ja-JP" dirty="0"/>
              <a:t>Shear-</a:t>
            </a:r>
            <a:r>
              <a:rPr kumimoji="1" lang="en-US" altLang="ja-JP" dirty="0" err="1"/>
              <a:t>thickiening</a:t>
            </a:r>
            <a:r>
              <a:rPr kumimoji="1" lang="ja-JP" altLang="en-US" dirty="0"/>
              <a:t>流体や</a:t>
            </a:r>
            <a:r>
              <a:rPr kumimoji="1" lang="en-US" altLang="ja-JP" dirty="0"/>
              <a:t>Shear-</a:t>
            </a:r>
            <a:r>
              <a:rPr kumimoji="1" lang="en-US" altLang="ja-JP" dirty="0" err="1"/>
              <a:t>thining</a:t>
            </a:r>
            <a:r>
              <a:rPr kumimoji="1" lang="ja-JP" altLang="en-US" dirty="0"/>
              <a:t>流体をあげることができます。</a:t>
            </a:r>
            <a:endParaRPr kumimoji="1" lang="en-US" altLang="ja-JP" dirty="0"/>
          </a:p>
          <a:p>
            <a:r>
              <a:rPr kumimoji="1" lang="en-US" altLang="ja-JP" dirty="0"/>
              <a:t>Shear-</a:t>
            </a:r>
            <a:r>
              <a:rPr kumimoji="1" lang="en-US" altLang="ja-JP" dirty="0" err="1"/>
              <a:t>thickiening</a:t>
            </a:r>
            <a:r>
              <a:rPr kumimoji="1" lang="ja-JP" altLang="en-US" dirty="0"/>
              <a:t>流体は、せん断速度が増加すると粘度が増加します。一方で、</a:t>
            </a:r>
            <a:r>
              <a:rPr kumimoji="1" lang="en-US" altLang="ja-JP" dirty="0"/>
              <a:t>Shear-</a:t>
            </a:r>
            <a:r>
              <a:rPr kumimoji="1" lang="en-US" altLang="ja-JP" dirty="0" err="1"/>
              <a:t>thining</a:t>
            </a:r>
            <a:r>
              <a:rPr kumimoji="1" lang="ja-JP" altLang="en-US" dirty="0"/>
              <a:t>流体はせん断速度が減少すると粘度が減少します。</a:t>
            </a:r>
            <a:endParaRPr kumimoji="1" lang="en-US" altLang="ja-JP" dirty="0"/>
          </a:p>
          <a:p>
            <a:endParaRPr kumimoji="1" lang="en-US" altLang="ja-JP" dirty="0"/>
          </a:p>
          <a:p>
            <a:r>
              <a:rPr kumimoji="1" lang="ja-JP" altLang="en-US" dirty="0"/>
              <a:t>今回扱う、擬塑性流体は</a:t>
            </a:r>
            <a:r>
              <a:rPr kumimoji="1" lang="en-US" altLang="ja-JP" dirty="0"/>
              <a:t>Shear-</a:t>
            </a:r>
            <a:r>
              <a:rPr kumimoji="1" lang="en-US" altLang="ja-JP" dirty="0" err="1"/>
              <a:t>thining</a:t>
            </a:r>
            <a:r>
              <a:rPr kumimoji="1" lang="ja-JP" altLang="en-US" dirty="0"/>
              <a:t>性を持った流体となります。この擬塑性流体の一例として、泥やポリマー、血液といったものをあげることができます。</a:t>
            </a:r>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ja-JP" altLang="en-US" dirty="0"/>
              <a:t>この指数が</a:t>
            </a:r>
            <a:r>
              <a:rPr kumimoji="1" lang="en-US" altLang="ja-JP" dirty="0"/>
              <a:t>1</a:t>
            </a:r>
            <a:r>
              <a:rPr kumimoji="1" lang="ja-JP" altLang="en-US" dirty="0"/>
              <a:t>となると、粘度はせん断速度に寄らないためニュートン流体となります。一方で</a:t>
            </a:r>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前に示します通り，液滴，気泡の後流において粘度場が低減している領域が確認されます．</a:t>
            </a:r>
            <a:endParaRPr kumimoji="1" lang="en-US" altLang="ja-JP" dirty="0"/>
          </a:p>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うぃるでんばーぐらは、擬塑性流体に圧力振動を与え、沈降する物体の運動の促進を図りました。</a:t>
            </a:r>
            <a:endParaRPr kumimoji="1" lang="en-US" altLang="ja-JP" dirty="0"/>
          </a:p>
          <a:p>
            <a:r>
              <a:rPr kumimoji="1" lang="ja-JP" altLang="en-US" dirty="0"/>
              <a:t>この様に、擬塑性流体に圧力振動を与え、その運動を促進する研究は行われています。</a:t>
            </a:r>
            <a:endParaRPr kumimoji="1" lang="en-US" altLang="ja-JP" dirty="0"/>
          </a:p>
          <a:p>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a:p>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endParaRPr kumimoji="1" lang="en-US" altLang="ja-JP" dirty="0"/>
          </a:p>
          <a:p>
            <a:r>
              <a:rPr kumimoji="1" lang="ja-JP" altLang="en-US" dirty="0"/>
              <a:t>落下する球周囲のせん断領域に関して考えます。球の落下により球周囲にせん断が誘起され、そのせん断速度は終端速度を半径で除した形で近似されます。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縦軸は球の落下速度，横軸は時間です．</a:t>
            </a:r>
            <a:endParaRPr kumimoji="1" lang="en-US" altLang="ja-JP" dirty="0"/>
          </a:p>
          <a:p>
            <a:r>
              <a:rPr kumimoji="1" lang="ja-JP" altLang="en-US" dirty="0"/>
              <a:t>超音波照射を行うと、落下速度が増加していることが分かります．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真空ポンプで球の把持を行う</a:t>
            </a:r>
            <a:endParaRPr kumimoji="1" lang="en-US" altLang="ja-JP" dirty="0"/>
          </a:p>
          <a:p>
            <a:r>
              <a:rPr kumimoji="1" lang="ja-JP" altLang="en-US" dirty="0"/>
              <a:t>その様子をハイスピードカメラを用いて連続画像として取得</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9</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a:t>
            </a:r>
            <a:endParaRPr kumimoji="1" lang="en-US" altLang="ja-JP" dirty="0"/>
          </a:p>
          <a:p>
            <a:r>
              <a:rPr kumimoji="1" lang="ja-JP" altLang="en-US" dirty="0"/>
              <a:t>溶液の濃度ごとに異なる</a:t>
            </a:r>
            <a:endParaRPr kumimoji="1" lang="en-US" altLang="ja-JP" dirty="0"/>
          </a:p>
          <a:p>
            <a:endParaRPr kumimoji="1" lang="en-US" altLang="ja-JP" dirty="0"/>
          </a:p>
          <a:p>
            <a:r>
              <a:rPr kumimoji="1" lang="ja-JP" altLang="en-US" dirty="0"/>
              <a:t>溶液濃度が濃くなると</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12</a:t>
            </a:fld>
            <a:endParaRPr kumimoji="1" lang="ja-JP" altLang="en-US" dirty="0"/>
          </a:p>
        </p:txBody>
      </p:sp>
    </p:spTree>
    <p:extLst>
      <p:ext uri="{BB962C8B-B14F-4D97-AF65-F5344CB8AC3E}">
        <p14:creationId xmlns:p14="http://schemas.microsoft.com/office/powerpoint/2010/main" val="134868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2022/2/8</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2022/2/8</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62.xml"/><Relationship Id="rId5" Type="http://schemas.openxmlformats.org/officeDocument/2006/relationships/image" Target="../media/image2.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65.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9.xml"/><Relationship Id="rId11" Type="http://schemas.openxmlformats.org/officeDocument/2006/relationships/image" Target="../media/image52.png"/><Relationship Id="rId5" Type="http://schemas.openxmlformats.org/officeDocument/2006/relationships/slideLayout" Target="../slideLayouts/slideLayout12.xml"/><Relationship Id="rId10" Type="http://schemas.openxmlformats.org/officeDocument/2006/relationships/image" Target="../media/image51.png"/><Relationship Id="rId4" Type="http://schemas.openxmlformats.org/officeDocument/2006/relationships/tags" Target="../tags/tag66.xm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71.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2.xml"/><Relationship Id="rId11" Type="http://schemas.openxmlformats.org/officeDocument/2006/relationships/image" Target="../media/image59.png"/><Relationship Id="rId5" Type="http://schemas.openxmlformats.org/officeDocument/2006/relationships/tags" Target="../tags/tag73.xml"/><Relationship Id="rId10" Type="http://schemas.openxmlformats.org/officeDocument/2006/relationships/image" Target="../media/image58.png"/><Relationship Id="rId4" Type="http://schemas.openxmlformats.org/officeDocument/2006/relationships/tags" Target="../tags/tag72.xml"/><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74.xml"/><Relationship Id="rId5" Type="http://schemas.openxmlformats.org/officeDocument/2006/relationships/image" Target="../media/image58.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75.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76.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6" Type="http://schemas.openxmlformats.org/officeDocument/2006/relationships/tags" Target="../tags/tag102.xml"/><Relationship Id="rId21" Type="http://schemas.openxmlformats.org/officeDocument/2006/relationships/tags" Target="../tags/tag97.xml"/><Relationship Id="rId34" Type="http://schemas.openxmlformats.org/officeDocument/2006/relationships/tags" Target="../tags/tag110.xml"/><Relationship Id="rId42" Type="http://schemas.openxmlformats.org/officeDocument/2006/relationships/tags" Target="../tags/tag118.xml"/><Relationship Id="rId47" Type="http://schemas.openxmlformats.org/officeDocument/2006/relationships/tags" Target="../tags/tag123.xml"/><Relationship Id="rId50" Type="http://schemas.openxmlformats.org/officeDocument/2006/relationships/tags" Target="../tags/tag126.xml"/><Relationship Id="rId55" Type="http://schemas.openxmlformats.org/officeDocument/2006/relationships/tags" Target="../tags/tag131.xml"/><Relationship Id="rId63" Type="http://schemas.openxmlformats.org/officeDocument/2006/relationships/tags" Target="../tags/tag139.xml"/><Relationship Id="rId7" Type="http://schemas.openxmlformats.org/officeDocument/2006/relationships/tags" Target="../tags/tag83.xml"/><Relationship Id="rId2" Type="http://schemas.openxmlformats.org/officeDocument/2006/relationships/tags" Target="../tags/tag78.xml"/><Relationship Id="rId16" Type="http://schemas.openxmlformats.org/officeDocument/2006/relationships/tags" Target="../tags/tag92.xml"/><Relationship Id="rId29" Type="http://schemas.openxmlformats.org/officeDocument/2006/relationships/tags" Target="../tags/tag105.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tags" Target="../tags/tag108.xml"/><Relationship Id="rId37" Type="http://schemas.openxmlformats.org/officeDocument/2006/relationships/tags" Target="../tags/tag113.xml"/><Relationship Id="rId40" Type="http://schemas.openxmlformats.org/officeDocument/2006/relationships/tags" Target="../tags/tag116.xml"/><Relationship Id="rId45" Type="http://schemas.openxmlformats.org/officeDocument/2006/relationships/tags" Target="../tags/tag121.xml"/><Relationship Id="rId53" Type="http://schemas.openxmlformats.org/officeDocument/2006/relationships/tags" Target="../tags/tag129.xml"/><Relationship Id="rId58" Type="http://schemas.openxmlformats.org/officeDocument/2006/relationships/tags" Target="../tags/tag134.xml"/><Relationship Id="rId5" Type="http://schemas.openxmlformats.org/officeDocument/2006/relationships/tags" Target="../tags/tag81.xml"/><Relationship Id="rId61" Type="http://schemas.openxmlformats.org/officeDocument/2006/relationships/tags" Target="../tags/tag137.xml"/><Relationship Id="rId19" Type="http://schemas.openxmlformats.org/officeDocument/2006/relationships/tags" Target="../tags/tag9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tags" Target="../tags/tag111.xml"/><Relationship Id="rId43" Type="http://schemas.openxmlformats.org/officeDocument/2006/relationships/tags" Target="../tags/tag119.xml"/><Relationship Id="rId48" Type="http://schemas.openxmlformats.org/officeDocument/2006/relationships/tags" Target="../tags/tag124.xml"/><Relationship Id="rId56" Type="http://schemas.openxmlformats.org/officeDocument/2006/relationships/tags" Target="../tags/tag132.xml"/><Relationship Id="rId64" Type="http://schemas.openxmlformats.org/officeDocument/2006/relationships/slideLayout" Target="../slideLayouts/slideLayout12.xml"/><Relationship Id="rId8" Type="http://schemas.openxmlformats.org/officeDocument/2006/relationships/tags" Target="../tags/tag84.xml"/><Relationship Id="rId51" Type="http://schemas.openxmlformats.org/officeDocument/2006/relationships/tags" Target="../tags/tag127.xml"/><Relationship Id="rId3" Type="http://schemas.openxmlformats.org/officeDocument/2006/relationships/tags" Target="../tags/tag79.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tags" Target="../tags/tag109.xml"/><Relationship Id="rId38" Type="http://schemas.openxmlformats.org/officeDocument/2006/relationships/tags" Target="../tags/tag114.xml"/><Relationship Id="rId46" Type="http://schemas.openxmlformats.org/officeDocument/2006/relationships/tags" Target="../tags/tag122.xml"/><Relationship Id="rId59" Type="http://schemas.openxmlformats.org/officeDocument/2006/relationships/tags" Target="../tags/tag135.xml"/><Relationship Id="rId20" Type="http://schemas.openxmlformats.org/officeDocument/2006/relationships/tags" Target="../tags/tag96.xml"/><Relationship Id="rId41" Type="http://schemas.openxmlformats.org/officeDocument/2006/relationships/tags" Target="../tags/tag117.xml"/><Relationship Id="rId54" Type="http://schemas.openxmlformats.org/officeDocument/2006/relationships/tags" Target="../tags/tag130.xml"/><Relationship Id="rId62" Type="http://schemas.openxmlformats.org/officeDocument/2006/relationships/tags" Target="../tags/tag138.xml"/><Relationship Id="rId1" Type="http://schemas.openxmlformats.org/officeDocument/2006/relationships/tags" Target="../tags/tag77.xml"/><Relationship Id="rId6" Type="http://schemas.openxmlformats.org/officeDocument/2006/relationships/tags" Target="../tags/tag82.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tags" Target="../tags/tag112.xml"/><Relationship Id="rId49" Type="http://schemas.openxmlformats.org/officeDocument/2006/relationships/tags" Target="../tags/tag125.xml"/><Relationship Id="rId57" Type="http://schemas.openxmlformats.org/officeDocument/2006/relationships/tags" Target="../tags/tag133.xml"/><Relationship Id="rId10" Type="http://schemas.openxmlformats.org/officeDocument/2006/relationships/tags" Target="../tags/tag86.xml"/><Relationship Id="rId31" Type="http://schemas.openxmlformats.org/officeDocument/2006/relationships/tags" Target="../tags/tag107.xml"/><Relationship Id="rId44" Type="http://schemas.openxmlformats.org/officeDocument/2006/relationships/tags" Target="../tags/tag120.xml"/><Relationship Id="rId52" Type="http://schemas.openxmlformats.org/officeDocument/2006/relationships/tags" Target="../tags/tag128.xml"/><Relationship Id="rId60" Type="http://schemas.openxmlformats.org/officeDocument/2006/relationships/tags" Target="../tags/tag136.xml"/><Relationship Id="rId65" Type="http://schemas.openxmlformats.org/officeDocument/2006/relationships/image" Target="../media/image73.png"/><Relationship Id="rId4" Type="http://schemas.openxmlformats.org/officeDocument/2006/relationships/tags" Target="../tags/tag80.xml"/><Relationship Id="rId9" Type="http://schemas.openxmlformats.org/officeDocument/2006/relationships/tags" Target="../tags/tag85.xml"/><Relationship Id="rId13" Type="http://schemas.openxmlformats.org/officeDocument/2006/relationships/tags" Target="../tags/tag89.xml"/><Relationship Id="rId18" Type="http://schemas.openxmlformats.org/officeDocument/2006/relationships/tags" Target="../tags/tag94.xml"/><Relationship Id="rId39" Type="http://schemas.openxmlformats.org/officeDocument/2006/relationships/tags" Target="../tags/tag115.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slideLayout" Target="../slideLayouts/slideLayout12.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74.png"/><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3" Type="http://schemas.openxmlformats.org/officeDocument/2006/relationships/tags" Target="../tags/tag164.xml"/><Relationship Id="rId18" Type="http://schemas.openxmlformats.org/officeDocument/2006/relationships/tags" Target="../tags/tag169.xml"/><Relationship Id="rId26" Type="http://schemas.openxmlformats.org/officeDocument/2006/relationships/tags" Target="../tags/tag177.xml"/><Relationship Id="rId39" Type="http://schemas.openxmlformats.org/officeDocument/2006/relationships/tags" Target="../tags/tag190.xml"/><Relationship Id="rId21" Type="http://schemas.openxmlformats.org/officeDocument/2006/relationships/tags" Target="../tags/tag172.xml"/><Relationship Id="rId34" Type="http://schemas.openxmlformats.org/officeDocument/2006/relationships/tags" Target="../tags/tag185.xml"/><Relationship Id="rId42" Type="http://schemas.openxmlformats.org/officeDocument/2006/relationships/slideLayout" Target="../slideLayouts/slideLayout12.xml"/><Relationship Id="rId7" Type="http://schemas.openxmlformats.org/officeDocument/2006/relationships/tags" Target="../tags/tag158.xml"/><Relationship Id="rId2" Type="http://schemas.openxmlformats.org/officeDocument/2006/relationships/tags" Target="../tags/tag153.xml"/><Relationship Id="rId16" Type="http://schemas.openxmlformats.org/officeDocument/2006/relationships/tags" Target="../tags/tag167.xml"/><Relationship Id="rId29" Type="http://schemas.openxmlformats.org/officeDocument/2006/relationships/tags" Target="../tags/tag180.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tags" Target="../tags/tag175.xml"/><Relationship Id="rId32" Type="http://schemas.openxmlformats.org/officeDocument/2006/relationships/tags" Target="../tags/tag183.xml"/><Relationship Id="rId37" Type="http://schemas.openxmlformats.org/officeDocument/2006/relationships/tags" Target="../tags/tag188.xml"/><Relationship Id="rId40" Type="http://schemas.openxmlformats.org/officeDocument/2006/relationships/tags" Target="../tags/tag191.xml"/><Relationship Id="rId45" Type="http://schemas.openxmlformats.org/officeDocument/2006/relationships/image" Target="../media/image78.png"/><Relationship Id="rId5" Type="http://schemas.openxmlformats.org/officeDocument/2006/relationships/tags" Target="../tags/tag156.xml"/><Relationship Id="rId15" Type="http://schemas.openxmlformats.org/officeDocument/2006/relationships/tags" Target="../tags/tag166.xml"/><Relationship Id="rId23" Type="http://schemas.openxmlformats.org/officeDocument/2006/relationships/tags" Target="../tags/tag174.xml"/><Relationship Id="rId28" Type="http://schemas.openxmlformats.org/officeDocument/2006/relationships/tags" Target="../tags/tag179.xml"/><Relationship Id="rId36" Type="http://schemas.openxmlformats.org/officeDocument/2006/relationships/tags" Target="../tags/tag187.xml"/><Relationship Id="rId10" Type="http://schemas.openxmlformats.org/officeDocument/2006/relationships/tags" Target="../tags/tag161.xml"/><Relationship Id="rId19" Type="http://schemas.openxmlformats.org/officeDocument/2006/relationships/tags" Target="../tags/tag170.xml"/><Relationship Id="rId31" Type="http://schemas.openxmlformats.org/officeDocument/2006/relationships/tags" Target="../tags/tag182.xml"/><Relationship Id="rId44" Type="http://schemas.openxmlformats.org/officeDocument/2006/relationships/image" Target="../media/image77.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tags" Target="../tags/tag173.xml"/><Relationship Id="rId27" Type="http://schemas.openxmlformats.org/officeDocument/2006/relationships/tags" Target="../tags/tag178.xml"/><Relationship Id="rId30" Type="http://schemas.openxmlformats.org/officeDocument/2006/relationships/tags" Target="../tags/tag181.xml"/><Relationship Id="rId35" Type="http://schemas.openxmlformats.org/officeDocument/2006/relationships/tags" Target="../tags/tag186.xml"/><Relationship Id="rId43" Type="http://schemas.openxmlformats.org/officeDocument/2006/relationships/notesSlide" Target="../notesSlides/notesSlide11.xml"/><Relationship Id="rId8" Type="http://schemas.openxmlformats.org/officeDocument/2006/relationships/tags" Target="../tags/tag159.xml"/><Relationship Id="rId3" Type="http://schemas.openxmlformats.org/officeDocument/2006/relationships/tags" Target="../tags/tag154.xml"/><Relationship Id="rId12" Type="http://schemas.openxmlformats.org/officeDocument/2006/relationships/tags" Target="../tags/tag163.xml"/><Relationship Id="rId17" Type="http://schemas.openxmlformats.org/officeDocument/2006/relationships/tags" Target="../tags/tag168.xml"/><Relationship Id="rId25" Type="http://schemas.openxmlformats.org/officeDocument/2006/relationships/tags" Target="../tags/tag176.xml"/><Relationship Id="rId33" Type="http://schemas.openxmlformats.org/officeDocument/2006/relationships/tags" Target="../tags/tag184.xml"/><Relationship Id="rId38" Type="http://schemas.openxmlformats.org/officeDocument/2006/relationships/tags" Target="../tags/tag189.xml"/><Relationship Id="rId46" Type="http://schemas.openxmlformats.org/officeDocument/2006/relationships/image" Target="../media/image79.png"/><Relationship Id="rId20" Type="http://schemas.openxmlformats.org/officeDocument/2006/relationships/tags" Target="../tags/tag171.xml"/><Relationship Id="rId41" Type="http://schemas.openxmlformats.org/officeDocument/2006/relationships/tags" Target="../tags/tag19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95.xml"/><Relationship Id="rId7" Type="http://schemas.openxmlformats.org/officeDocument/2006/relationships/image" Target="../media/image82.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notesSlide" Target="../notesSlides/notesSlide12.xml"/><Relationship Id="rId10" Type="http://schemas.openxmlformats.org/officeDocument/2006/relationships/image" Target="../media/image87.png"/><Relationship Id="rId4" Type="http://schemas.openxmlformats.org/officeDocument/2006/relationships/slideLayout" Target="../slideLayouts/slideLayout1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196.xml"/><Relationship Id="rId5" Type="http://schemas.openxmlformats.org/officeDocument/2006/relationships/image" Target="../media/image91.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slideLayout" Target="../slideLayouts/slideLayout12.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2" Type="http://schemas.openxmlformats.org/officeDocument/2006/relationships/tags" Target="../tags/tag198.xml"/><Relationship Id="rId16" Type="http://schemas.openxmlformats.org/officeDocument/2006/relationships/image" Target="../media/image94.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image" Target="../media/image93.png"/><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5.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5.xml"/><Relationship Id="rId16" Type="http://schemas.openxmlformats.org/officeDocument/2006/relationships/image" Target="../media/image1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3.png"/><Relationship Id="rId5" Type="http://schemas.openxmlformats.org/officeDocument/2006/relationships/tags" Target="../tags/tag18.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7.xml"/><Relationship Id="rId9" Type="http://schemas.openxmlformats.org/officeDocument/2006/relationships/notesSlide" Target="../notesSlides/notesSlide4.xml"/><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2.xml"/><Relationship Id="rId1" Type="http://schemas.openxmlformats.org/officeDocument/2006/relationships/tags" Target="../tags/tag209.xml"/><Relationship Id="rId5" Type="http://schemas.openxmlformats.org/officeDocument/2006/relationships/image" Target="../media/image2.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image" Target="../media/image22.png"/><Relationship Id="rId3" Type="http://schemas.openxmlformats.org/officeDocument/2006/relationships/tags" Target="../tags/tag23.xml"/><Relationship Id="rId21" Type="http://schemas.openxmlformats.org/officeDocument/2006/relationships/image" Target="../media/image25.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21.png"/><Relationship Id="rId2" Type="http://schemas.openxmlformats.org/officeDocument/2006/relationships/tags" Target="../tags/tag22.xml"/><Relationship Id="rId16" Type="http://schemas.openxmlformats.org/officeDocument/2006/relationships/notesSlide" Target="../notesSlides/notesSlide6.xml"/><Relationship Id="rId20" Type="http://schemas.openxmlformats.org/officeDocument/2006/relationships/image" Target="../media/image24.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28.png"/><Relationship Id="rId5" Type="http://schemas.openxmlformats.org/officeDocument/2006/relationships/tags" Target="../tags/tag25.xml"/><Relationship Id="rId15" Type="http://schemas.openxmlformats.org/officeDocument/2006/relationships/slideLayout" Target="../slideLayouts/slideLayout12.xml"/><Relationship Id="rId23" Type="http://schemas.openxmlformats.org/officeDocument/2006/relationships/image" Target="../media/image27.png"/><Relationship Id="rId10" Type="http://schemas.openxmlformats.org/officeDocument/2006/relationships/tags" Target="../tags/tag30.xml"/><Relationship Id="rId19" Type="http://schemas.openxmlformats.org/officeDocument/2006/relationships/image" Target="../media/image2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slideLayout" Target="../slideLayouts/slideLayout12.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36.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image" Target="../media/image35.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31.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image" Target="../media/image34.pn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image" Target="../media/image30.png"/><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33.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テキスト&#10;&#10;自動的に生成された説明">
            <a:extLst>
              <a:ext uri="{FF2B5EF4-FFF2-40B4-BE49-F238E27FC236}">
                <a16:creationId xmlns:a16="http://schemas.microsoft.com/office/drawing/2014/main" id="{3AE830FD-E96A-4E45-8FAA-4BC9387B5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878" y="1389090"/>
            <a:ext cx="5422551" cy="5244763"/>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231506" y="1804789"/>
            <a:ext cx="3174603"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584746" y="5374767"/>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23778" y="865941"/>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3863618" y="865942"/>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xmlns:a14="http://schemas.microsoft.com/office/drawing/2010/main">
        <mc:Choice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pPr algn="ctr"/>
                          <a:r>
                            <a:rPr kumimoji="1" lang="ja-JP" altLang="en-US" sz="1600" dirty="0"/>
                            <a:t>平均容器内</a:t>
                          </a:r>
                          <a:endParaRPr kumimoji="1" lang="en-US" altLang="ja-JP" sz="1600" dirty="0"/>
                        </a:p>
                        <a:p>
                          <a:pPr algn="ctr"/>
                          <a:r>
                            <a:rPr kumimoji="1" lang="ja-JP" altLang="en-US" sz="1600" dirty="0"/>
                            <a:t>圧力振幅</a:t>
                          </a:r>
                          <a:r>
                            <a:rPr kumimoji="1" lang="en-US" altLang="ja-JP" sz="1600" dirty="0"/>
                            <a:t>[kPa]</a:t>
                          </a:r>
                        </a:p>
                        <a:p>
                          <a:pPr algn="ctr"/>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Choice>
        <mc:Fallback xmlns="">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endParaRPr lang="ja-JP"/>
                        </a:p>
                      </a:txBody>
                      <a:tcPr anchor="ctr">
                        <a:blipFill>
                          <a:blip r:embed="rId5"/>
                          <a:stretch>
                            <a:fillRect l="-65517" t="-1481" r="-383" b="-322963"/>
                          </a:stretch>
                        </a:blipFill>
                      </a:tcP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Fallback>
      </mc:AlternateContent>
      <p:sp>
        <p:nvSpPr>
          <p:cNvPr id="19" name="正方形/長方形 18">
            <a:extLst>
              <a:ext uri="{FF2B5EF4-FFF2-40B4-BE49-F238E27FC236}">
                <a16:creationId xmlns:a16="http://schemas.microsoft.com/office/drawing/2014/main" id="{C4330277-AB3A-466B-8817-DC813F37A712}"/>
              </a:ext>
            </a:extLst>
          </p:cNvPr>
          <p:cNvSpPr/>
          <p:nvPr/>
        </p:nvSpPr>
        <p:spPr>
          <a:xfrm>
            <a:off x="9098294" y="5309245"/>
            <a:ext cx="2643471" cy="875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容器内全体に</a:t>
            </a:r>
            <a:endParaRPr kumimoji="1" lang="en-US" altLang="ja-JP" sz="2000" dirty="0">
              <a:solidFill>
                <a:schemeClr val="tx1"/>
              </a:solidFill>
            </a:endParaRPr>
          </a:p>
          <a:p>
            <a:pPr algn="ctr"/>
            <a:r>
              <a:rPr kumimoji="1" lang="ja-JP" altLang="en-US" sz="2000" dirty="0">
                <a:solidFill>
                  <a:schemeClr val="tx1"/>
                </a:solidFill>
              </a:rPr>
              <a:t>圧力振幅が分布</a:t>
            </a:r>
          </a:p>
        </p:txBody>
      </p:sp>
      <p:cxnSp>
        <p:nvCxnSpPr>
          <p:cNvPr id="20" name="直線コネクタ 19">
            <a:extLst>
              <a:ext uri="{FF2B5EF4-FFF2-40B4-BE49-F238E27FC236}">
                <a16:creationId xmlns:a16="http://schemas.microsoft.com/office/drawing/2014/main" id="{0C27E5FF-5B9B-43AC-90A1-B13723DCABCD}"/>
              </a:ext>
            </a:extLst>
          </p:cNvPr>
          <p:cNvCxnSpPr>
            <a:cxnSpLocks/>
          </p:cNvCxnSpPr>
          <p:nvPr/>
        </p:nvCxnSpPr>
        <p:spPr>
          <a:xfrm>
            <a:off x="3626148" y="1306833"/>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9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中程度の精度で自動的に生成された説明">
            <a:extLst>
              <a:ext uri="{FF2B5EF4-FFF2-40B4-BE49-F238E27FC236}">
                <a16:creationId xmlns:a16="http://schemas.microsoft.com/office/drawing/2014/main" id="{DB9D4F2C-813F-405F-928A-E0273B099A8E}"/>
              </a:ext>
            </a:extLst>
          </p:cNvPr>
          <p:cNvPicPr>
            <a:picLocks noChangeAspect="1"/>
          </p:cNvPicPr>
          <p:nvPr/>
        </p:nvPicPr>
        <p:blipFill rotWithShape="1">
          <a:blip r:embed="rId3">
            <a:extLst>
              <a:ext uri="{28A0092B-C50C-407E-A947-70E740481C1C}">
                <a14:useLocalDpi xmlns:a14="http://schemas.microsoft.com/office/drawing/2010/main" val="0"/>
              </a:ext>
            </a:extLst>
          </a:blip>
          <a:srcRect r="14986"/>
          <a:stretch/>
        </p:blipFill>
        <p:spPr>
          <a:xfrm>
            <a:off x="-573812" y="2674172"/>
            <a:ext cx="9595674" cy="4022408"/>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3389580899"/>
              </p:ext>
            </p:extLst>
          </p:nvPr>
        </p:nvGraphicFramePr>
        <p:xfrm>
          <a:off x="9117541" y="1458289"/>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pPr algn="ctr"/>
                      <a:r>
                        <a:rPr kumimoji="1" lang="en-US" altLang="ja-JP" b="1" dirty="0"/>
                        <a:t>PAA</a:t>
                      </a:r>
                      <a:r>
                        <a:rPr kumimoji="1" lang="ja-JP" altLang="en-US" b="1" dirty="0"/>
                        <a:t>濃度</a:t>
                      </a:r>
                      <a:endParaRPr kumimoji="1" lang="en-US" altLang="ja-JP" b="1" dirty="0"/>
                    </a:p>
                    <a:p>
                      <a:pPr algn="ctr"/>
                      <a:r>
                        <a:rPr kumimoji="1" lang="en-US" altLang="ja-JP" b="1" dirty="0"/>
                        <a:t>[wt.%]</a:t>
                      </a:r>
                      <a:endParaRPr kumimoji="1" lang="ja-JP" altLang="en-US" b="1"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ct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ct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ct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ct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ct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ct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ct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564604">
            <a:off x="6397070" y="5461038"/>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379364" y="5300098"/>
            <a:ext cx="1738472" cy="345607"/>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31466" y="2095588"/>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計測結果</a:t>
            </a:r>
            <a:endParaRPr kumimoji="1" lang="en-US" altLang="ja-JP" sz="2400" b="1"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1769296" y="777949"/>
            <a:ext cx="2954787" cy="1196825"/>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4266556" y="1862692"/>
            <a:ext cx="518831" cy="170192"/>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1705448" y="2539036"/>
            <a:ext cx="266700" cy="1727374"/>
          </a:xfrm>
          <a:prstGeom prst="downArrow">
            <a:avLst>
              <a:gd name="adj1" fmla="val 50000"/>
              <a:gd name="adj2" fmla="val 108985"/>
            </a:avLst>
          </a:prstGeom>
          <a:no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1645650" y="2154244"/>
            <a:ext cx="405960" cy="369332"/>
          </a:xfrm>
          <a:prstGeom prst="rect">
            <a:avLst/>
          </a:prstGeom>
          <a:noFill/>
        </p:spPr>
        <p:txBody>
          <a:bodyPr wrap="square" rtlCol="0">
            <a:spAutoFit/>
          </a:bodyPr>
          <a:lstStyle/>
          <a:p>
            <a:r>
              <a:rPr kumimoji="1" lang="ja-JP" altLang="en-US" b="1"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1645650" y="4345066"/>
            <a:ext cx="405960" cy="369332"/>
          </a:xfrm>
          <a:prstGeom prst="rect">
            <a:avLst/>
          </a:prstGeom>
          <a:noFill/>
        </p:spPr>
        <p:txBody>
          <a:bodyPr wrap="square" rtlCol="0">
            <a:spAutoFit/>
          </a:bodyPr>
          <a:lstStyle/>
          <a:p>
            <a:r>
              <a:rPr kumimoji="1" lang="ja-JP" altLang="en-US" b="1" dirty="0">
                <a:solidFill>
                  <a:srgbClr val="FF0000"/>
                </a:solidFill>
              </a:rPr>
              <a:t>大</a:t>
            </a:r>
          </a:p>
        </p:txBody>
      </p:sp>
      <p:sp>
        <p:nvSpPr>
          <p:cNvPr id="18" name="正方形/長方形 17">
            <a:extLst>
              <a:ext uri="{FF2B5EF4-FFF2-40B4-BE49-F238E27FC236}">
                <a16:creationId xmlns:a16="http://schemas.microsoft.com/office/drawing/2014/main" id="{E13CB5DE-49CE-458C-9518-AA295EF22F68}"/>
              </a:ext>
            </a:extLst>
          </p:cNvPr>
          <p:cNvSpPr/>
          <p:nvPr/>
        </p:nvSpPr>
        <p:spPr>
          <a:xfrm>
            <a:off x="9042617" y="5065711"/>
            <a:ext cx="2868781" cy="894625"/>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000" dirty="0">
                <a:solidFill>
                  <a:schemeClr val="tx1"/>
                </a:solidFill>
              </a:rPr>
              <a:t>Shear-thinning </a:t>
            </a:r>
            <a:r>
              <a:rPr kumimoji="1" lang="ja-JP" altLang="en-US" sz="2000" dirty="0">
                <a:solidFill>
                  <a:schemeClr val="tx1"/>
                </a:solidFill>
              </a:rPr>
              <a:t>性あり</a:t>
            </a:r>
            <a:endParaRPr kumimoji="1" lang="en-US" altLang="ja-JP" sz="2000" dirty="0">
              <a:solidFill>
                <a:schemeClr val="tx1"/>
              </a:solidFill>
            </a:endParaRPr>
          </a:p>
          <a:p>
            <a:pPr algn="ctr">
              <a:lnSpc>
                <a:spcPct val="110000"/>
              </a:lnSpc>
            </a:pPr>
            <a:r>
              <a:rPr kumimoji="1" lang="ja-JP" altLang="en-US" sz="2000" dirty="0">
                <a:solidFill>
                  <a:schemeClr val="tx1"/>
                </a:solidFill>
              </a:rPr>
              <a:t>溶液濃度 </a:t>
            </a:r>
            <a:r>
              <a:rPr kumimoji="1" lang="ja-JP" altLang="en-US" sz="2000" b="1" dirty="0">
                <a:solidFill>
                  <a:schemeClr val="tx1"/>
                </a:solidFill>
              </a:rPr>
              <a:t>大</a:t>
            </a:r>
            <a:r>
              <a:rPr kumimoji="1" lang="ja-JP" altLang="en-US" sz="2000" dirty="0">
                <a:solidFill>
                  <a:schemeClr val="tx1"/>
                </a:solidFill>
              </a:rPr>
              <a:t> ⇒ 粘度 </a:t>
            </a:r>
            <a:r>
              <a:rPr kumimoji="1" lang="ja-JP" altLang="en-US" sz="2000" b="1" dirty="0">
                <a:solidFill>
                  <a:schemeClr val="tx1"/>
                </a:solidFill>
              </a:rPr>
              <a:t>大</a:t>
            </a:r>
            <a:endParaRPr kumimoji="1" lang="ja-JP" altLang="en-US" sz="2000" b="1" dirty="0">
              <a:solidFill>
                <a:srgbClr val="FF0000"/>
              </a:solidFill>
            </a:endParaRPr>
          </a:p>
        </p:txBody>
      </p:sp>
      <p:pic>
        <p:nvPicPr>
          <p:cNvPr id="4" name="図 3" descr="\documentclass{article}&#10;\usepackage{amsmath}&#10;\pagestyle{empty}&#10;\begin{document}&#10;&#10;$\mu=k\cdot\dot{\gamma}^{n-1}$&#10;&#10;&#10;\end{document}" title="IguanaTex Bitmap Display">
            <a:extLst>
              <a:ext uri="{FF2B5EF4-FFF2-40B4-BE49-F238E27FC236}">
                <a16:creationId xmlns:a16="http://schemas.microsoft.com/office/drawing/2014/main" id="{B89E5FB8-28BF-4412-9041-DAF46A64EF5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918795" y="227001"/>
            <a:ext cx="1701610" cy="339693"/>
          </a:xfrm>
          <a:prstGeom prst="rect">
            <a:avLst/>
          </a:prstGeom>
        </p:spPr>
      </p:pic>
      <p:sp>
        <p:nvSpPr>
          <p:cNvPr id="20" name="正方形/長方形 19">
            <a:extLst>
              <a:ext uri="{FF2B5EF4-FFF2-40B4-BE49-F238E27FC236}">
                <a16:creationId xmlns:a16="http://schemas.microsoft.com/office/drawing/2014/main" id="{CA58EFE3-B6A8-4B03-A27C-A2860B270B1F}"/>
              </a:ext>
            </a:extLst>
          </p:cNvPr>
          <p:cNvSpPr/>
          <p:nvPr/>
        </p:nvSpPr>
        <p:spPr>
          <a:xfrm>
            <a:off x="7719197" y="182676"/>
            <a:ext cx="1987527" cy="4248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Power-law </a:t>
            </a:r>
            <a:r>
              <a:rPr kumimoji="1" lang="ja-JP" altLang="en-US" dirty="0">
                <a:solidFill>
                  <a:schemeClr val="tx1"/>
                </a:solidFill>
              </a:rPr>
              <a:t>モデル</a:t>
            </a:r>
            <a:endParaRPr kumimoji="1" lang="en-US" altLang="ja-JP" dirty="0">
              <a:solidFill>
                <a:schemeClr val="tx1"/>
              </a:solidFill>
            </a:endParaRPr>
          </a:p>
        </p:txBody>
      </p:sp>
      <p:pic>
        <p:nvPicPr>
          <p:cNvPr id="23" name="図 22" descr="グラフィカル ユーザー インターフェイス&#10;&#10;中程度の精度で自動的に生成された説明">
            <a:extLst>
              <a:ext uri="{FF2B5EF4-FFF2-40B4-BE49-F238E27FC236}">
                <a16:creationId xmlns:a16="http://schemas.microsoft.com/office/drawing/2014/main" id="{F62DFA17-DCB5-4AAD-A108-2412CCF806BE}"/>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48808" b="29746"/>
          <a:stretch/>
        </p:blipFill>
        <p:spPr>
          <a:xfrm>
            <a:off x="5600805" y="2008812"/>
            <a:ext cx="1695502" cy="851332"/>
          </a:xfrm>
          <a:prstGeom prst="rect">
            <a:avLst/>
          </a:prstGeom>
        </p:spPr>
      </p:pic>
      <p:pic>
        <p:nvPicPr>
          <p:cNvPr id="26" name="図 25" descr="グラフィカル ユーザー インターフェイス&#10;&#10;中程度の精度で自動的に生成された説明">
            <a:extLst>
              <a:ext uri="{FF2B5EF4-FFF2-40B4-BE49-F238E27FC236}">
                <a16:creationId xmlns:a16="http://schemas.microsoft.com/office/drawing/2014/main" id="{F96DB9E4-8635-43BD-A792-425447C07AD5}"/>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70129" b="13048"/>
          <a:stretch/>
        </p:blipFill>
        <p:spPr>
          <a:xfrm>
            <a:off x="7270085" y="2018094"/>
            <a:ext cx="1695502" cy="667812"/>
          </a:xfrm>
          <a:prstGeom prst="rect">
            <a:avLst/>
          </a:prstGeom>
        </p:spPr>
      </p:pic>
      <p:cxnSp>
        <p:nvCxnSpPr>
          <p:cNvPr id="27" name="直線矢印コネクタ 26">
            <a:extLst>
              <a:ext uri="{FF2B5EF4-FFF2-40B4-BE49-F238E27FC236}">
                <a16:creationId xmlns:a16="http://schemas.microsoft.com/office/drawing/2014/main" id="{11F48FAE-8F19-4DC2-815E-13C5CEFDCD89}"/>
              </a:ext>
            </a:extLst>
          </p:cNvPr>
          <p:cNvCxnSpPr>
            <a:cxnSpLocks/>
          </p:cNvCxnSpPr>
          <p:nvPr/>
        </p:nvCxnSpPr>
        <p:spPr>
          <a:xfrm>
            <a:off x="1768620" y="4721229"/>
            <a:ext cx="2497260" cy="0"/>
          </a:xfrm>
          <a:prstGeom prst="straightConnector1">
            <a:avLst/>
          </a:prstGeom>
          <a:ln w="508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7FCE7C1-9180-48E8-BE25-256E704BA162}"/>
              </a:ext>
            </a:extLst>
          </p:cNvPr>
          <p:cNvSpPr txBox="1"/>
          <p:nvPr/>
        </p:nvSpPr>
        <p:spPr>
          <a:xfrm>
            <a:off x="1892411" y="4774103"/>
            <a:ext cx="2335010" cy="338554"/>
          </a:xfrm>
          <a:prstGeom prst="rect">
            <a:avLst/>
          </a:prstGeom>
          <a:noFill/>
          <a:ln>
            <a:noFill/>
          </a:ln>
        </p:spPr>
        <p:txBody>
          <a:bodyPr wrap="square" rtlCol="0">
            <a:spAutoFit/>
          </a:bodyPr>
          <a:lstStyle/>
          <a:p>
            <a:r>
              <a:rPr kumimoji="1" lang="en-US" altLang="ja-JP" sz="1600" dirty="0">
                <a:solidFill>
                  <a:srgbClr val="2828FE"/>
                </a:solidFill>
              </a:rPr>
              <a:t>Newtonian</a:t>
            </a:r>
            <a:r>
              <a:rPr kumimoji="1" lang="ja-JP" altLang="en-US" sz="1600" dirty="0">
                <a:solidFill>
                  <a:srgbClr val="2828FE"/>
                </a:solidFill>
              </a:rPr>
              <a:t>（粘度一定）</a:t>
            </a:r>
          </a:p>
        </p:txBody>
      </p:sp>
      <p:cxnSp>
        <p:nvCxnSpPr>
          <p:cNvPr id="31" name="直線矢印コネクタ 30">
            <a:extLst>
              <a:ext uri="{FF2B5EF4-FFF2-40B4-BE49-F238E27FC236}">
                <a16:creationId xmlns:a16="http://schemas.microsoft.com/office/drawing/2014/main" id="{AB43F7ED-0B78-44E3-95C6-9AF9D74A5AFF}"/>
              </a:ext>
            </a:extLst>
          </p:cNvPr>
          <p:cNvCxnSpPr>
            <a:cxnSpLocks/>
          </p:cNvCxnSpPr>
          <p:nvPr/>
        </p:nvCxnSpPr>
        <p:spPr>
          <a:xfrm flipV="1">
            <a:off x="5954104" y="3548971"/>
            <a:ext cx="0" cy="1394409"/>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709065-1B5E-4F05-822C-06E860FDFB30}"/>
              </a:ext>
            </a:extLst>
          </p:cNvPr>
          <p:cNvSpPr txBox="1"/>
          <p:nvPr/>
        </p:nvSpPr>
        <p:spPr>
          <a:xfrm>
            <a:off x="5359601" y="3823988"/>
            <a:ext cx="1855961" cy="646331"/>
          </a:xfrm>
          <a:prstGeom prst="rect">
            <a:avLst/>
          </a:prstGeom>
          <a:noFill/>
        </p:spPr>
        <p:txBody>
          <a:bodyPr wrap="square" rtlCol="0">
            <a:spAutoFit/>
          </a:bodyPr>
          <a:lstStyle/>
          <a:p>
            <a:r>
              <a:rPr kumimoji="1" lang="ja-JP" altLang="en-US" dirty="0">
                <a:solidFill>
                  <a:srgbClr val="FF0000"/>
                </a:solidFill>
              </a:rPr>
              <a:t>粘度</a:t>
            </a:r>
            <a:br>
              <a:rPr kumimoji="1" lang="en-US" altLang="ja-JP" dirty="0">
                <a:solidFill>
                  <a:srgbClr val="FF0000"/>
                </a:solidFill>
              </a:rPr>
            </a:br>
            <a:r>
              <a:rPr kumimoji="1" lang="ja-JP" altLang="en-US" dirty="0">
                <a:solidFill>
                  <a:srgbClr val="FF0000"/>
                </a:solidFill>
              </a:rPr>
              <a:t>上昇</a:t>
            </a:r>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8"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吹き出し: 四角形 104">
            <a:extLst>
              <a:ext uri="{FF2B5EF4-FFF2-40B4-BE49-F238E27FC236}">
                <a16:creationId xmlns:a16="http://schemas.microsoft.com/office/drawing/2014/main" id="{E02D2C88-97B3-4B6A-AD6F-658F5D6DB978}"/>
              </a:ext>
            </a:extLst>
          </p:cNvPr>
          <p:cNvSpPr/>
          <p:nvPr/>
        </p:nvSpPr>
        <p:spPr>
          <a:xfrm>
            <a:off x="10127363" y="4814275"/>
            <a:ext cx="666749" cy="488036"/>
          </a:xfrm>
          <a:prstGeom prst="wedgeRectCallout">
            <a:avLst>
              <a:gd name="adj1" fmla="val -27976"/>
              <a:gd name="adj2" fmla="val -99491"/>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pic>
        <p:nvPicPr>
          <p:cNvPr id="4" name="図 3" descr="マップ&#10;&#10;自動的に生成された説明">
            <a:extLst>
              <a:ext uri="{FF2B5EF4-FFF2-40B4-BE49-F238E27FC236}">
                <a16:creationId xmlns:a16="http://schemas.microsoft.com/office/drawing/2014/main" id="{A116E33A-BB67-416A-B8FC-E5E98BAB380C}"/>
              </a:ext>
            </a:extLst>
          </p:cNvPr>
          <p:cNvPicPr>
            <a:picLocks noChangeAspect="1"/>
          </p:cNvPicPr>
          <p:nvPr/>
        </p:nvPicPr>
        <p:blipFill rotWithShape="1">
          <a:blip r:embed="rId7">
            <a:extLst>
              <a:ext uri="{28A0092B-C50C-407E-A947-70E740481C1C}">
                <a14:useLocalDpi xmlns:a14="http://schemas.microsoft.com/office/drawing/2010/main" val="0"/>
              </a:ext>
            </a:extLst>
          </a:blip>
          <a:srcRect r="19218"/>
          <a:stretch/>
        </p:blipFill>
        <p:spPr>
          <a:xfrm>
            <a:off x="6976653" y="747304"/>
            <a:ext cx="4970912" cy="4248103"/>
          </a:xfrm>
          <a:prstGeom prst="rect">
            <a:avLst/>
          </a:prstGeom>
        </p:spPr>
      </p:pic>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en-US" altLang="ja-JP" sz="2000" b="1" dirty="0"/>
              <a:t>(PAA 1.0</a:t>
            </a:r>
            <a:r>
              <a:rPr kumimoji="1" lang="ja-JP" altLang="en-US" sz="2000" b="1" dirty="0"/>
              <a:t> </a:t>
            </a:r>
            <a:r>
              <a:rPr kumimoji="1" lang="en-US" altLang="ja-JP" sz="2000" b="1" dirty="0"/>
              <a:t>wt.%)</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pic>
        <p:nvPicPr>
          <p:cNvPr id="9" name="図 8" descr="マップ&#10;&#10;自動的に生成された説明">
            <a:extLst>
              <a:ext uri="{FF2B5EF4-FFF2-40B4-BE49-F238E27FC236}">
                <a16:creationId xmlns:a16="http://schemas.microsoft.com/office/drawing/2014/main" id="{1B894D18-60CC-43A5-A6AA-02DCE1520121}"/>
              </a:ext>
            </a:extLst>
          </p:cNvPr>
          <p:cNvPicPr>
            <a:picLocks noChangeAspect="1"/>
          </p:cNvPicPr>
          <p:nvPr/>
        </p:nvPicPr>
        <p:blipFill rotWithShape="1">
          <a:blip r:embed="rId7">
            <a:extLst>
              <a:ext uri="{28A0092B-C50C-407E-A947-70E740481C1C}">
                <a14:useLocalDpi xmlns:a14="http://schemas.microsoft.com/office/drawing/2010/main" val="0"/>
              </a:ext>
            </a:extLst>
          </a:blip>
          <a:srcRect l="79744" t="69670"/>
          <a:stretch/>
        </p:blipFill>
        <p:spPr>
          <a:xfrm>
            <a:off x="6178394" y="3929002"/>
            <a:ext cx="1246484" cy="1288470"/>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94703" y="3307636"/>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grpSp>
        <p:nvGrpSpPr>
          <p:cNvPr id="98" name="グループ化 97">
            <a:extLst>
              <a:ext uri="{FF2B5EF4-FFF2-40B4-BE49-F238E27FC236}">
                <a16:creationId xmlns:a16="http://schemas.microsoft.com/office/drawing/2014/main" id="{92CE7696-3CFA-4E99-8876-5E31D049B4D3}"/>
              </a:ext>
            </a:extLst>
          </p:cNvPr>
          <p:cNvGrpSpPr/>
          <p:nvPr/>
        </p:nvGrpSpPr>
        <p:grpSpPr>
          <a:xfrm>
            <a:off x="557204" y="5251676"/>
            <a:ext cx="3989056" cy="1236114"/>
            <a:chOff x="540909" y="5156888"/>
            <a:chExt cx="3989056" cy="1236114"/>
          </a:xfrm>
        </p:grpSpPr>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61851" y="5156888"/>
              <a:ext cx="3668114" cy="1236114"/>
            </a:xfrm>
            <a:prstGeom prst="rect">
              <a:avLst/>
            </a:prstGeom>
          </p:spPr>
        </p:pic>
        <p:pic>
          <p:nvPicPr>
            <p:cNvPr id="85" name="図 84" descr="\documentclass{article}&#10;\usepackage{amsmath}&#10;\pagestyle{empty}&#10;\begin{document}&#10;\begin{equation*}&#10;\{&#10;\end{equation*}&#10;\end{document}" title="IguanaTex Bitmap Display">
              <a:extLst>
                <a:ext uri="{FF2B5EF4-FFF2-40B4-BE49-F238E27FC236}">
                  <a16:creationId xmlns:a16="http://schemas.microsoft.com/office/drawing/2014/main" id="{177BEACD-9007-412E-A446-E02384B01540}"/>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40909" y="5231948"/>
              <a:ext cx="171706" cy="1085994"/>
            </a:xfrm>
            <a:prstGeom prst="rect">
              <a:avLst/>
            </a:prstGeom>
          </p:spPr>
        </p:pic>
      </p:grpSp>
      <p:sp>
        <p:nvSpPr>
          <p:cNvPr id="99" name="テキスト ボックス 98">
            <a:extLst>
              <a:ext uri="{FF2B5EF4-FFF2-40B4-BE49-F238E27FC236}">
                <a16:creationId xmlns:a16="http://schemas.microsoft.com/office/drawing/2014/main" id="{787D2AD3-D2B4-4DE8-8D47-6B35A1546148}"/>
              </a:ext>
            </a:extLst>
          </p:cNvPr>
          <p:cNvSpPr txBox="1"/>
          <p:nvPr/>
        </p:nvSpPr>
        <p:spPr>
          <a:xfrm>
            <a:off x="4501878" y="5000630"/>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447674" y="5081443"/>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documentclass{article}&#10;\usepackage{amsmath}&#10;\pagestyle{empty}&#10;\begin{document}&#10;\begin{equation*}&#10;\tau_\text{0}&#10;\end{equation*}&#10;\end{document}" title="IguanaTex Bitmap Display">
            <a:extLst>
              <a:ext uri="{FF2B5EF4-FFF2-40B4-BE49-F238E27FC236}">
                <a16:creationId xmlns:a16="http://schemas.microsoft.com/office/drawing/2014/main" id="{3B68B468-0167-41E9-80A7-A4D5FF3F9D64}"/>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0287000" y="4938171"/>
            <a:ext cx="332347" cy="255058"/>
          </a:xfrm>
          <a:prstGeom prst="rect">
            <a:avLst/>
          </a:prstGeom>
        </p:spPr>
      </p:pic>
      <p:sp>
        <p:nvSpPr>
          <p:cNvPr id="106" name="正方形/長方形 105">
            <a:extLst>
              <a:ext uri="{FF2B5EF4-FFF2-40B4-BE49-F238E27FC236}">
                <a16:creationId xmlns:a16="http://schemas.microsoft.com/office/drawing/2014/main" id="{4C2EE97A-C375-49A4-BE14-849D69A26B38}"/>
              </a:ext>
            </a:extLst>
          </p:cNvPr>
          <p:cNvSpPr/>
          <p:nvPr/>
        </p:nvSpPr>
        <p:spPr>
          <a:xfrm>
            <a:off x="7866205" y="970299"/>
            <a:ext cx="2444083" cy="356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弾性的</a:t>
            </a:r>
          </a:p>
        </p:txBody>
      </p:sp>
      <p:sp>
        <p:nvSpPr>
          <p:cNvPr id="107" name="正方形/長方形 106">
            <a:extLst>
              <a:ext uri="{FF2B5EF4-FFF2-40B4-BE49-F238E27FC236}">
                <a16:creationId xmlns:a16="http://schemas.microsoft.com/office/drawing/2014/main" id="{6CB8F5BA-0402-45EF-8891-EA5BF70C0475}"/>
              </a:ext>
            </a:extLst>
          </p:cNvPr>
          <p:cNvSpPr/>
          <p:nvPr/>
        </p:nvSpPr>
        <p:spPr>
          <a:xfrm>
            <a:off x="10286999" y="966863"/>
            <a:ext cx="1143621" cy="3564000"/>
          </a:xfrm>
          <a:prstGeom prst="rect">
            <a:avLst/>
          </a:prstGeom>
          <a:solidFill>
            <a:srgbClr val="666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粘性的</a:t>
            </a:r>
          </a:p>
        </p:txBody>
      </p:sp>
      <p:cxnSp>
        <p:nvCxnSpPr>
          <p:cNvPr id="102" name="直線コネクタ 101">
            <a:extLst>
              <a:ext uri="{FF2B5EF4-FFF2-40B4-BE49-F238E27FC236}">
                <a16:creationId xmlns:a16="http://schemas.microsoft.com/office/drawing/2014/main" id="{9A330B35-CF7D-4095-AD77-1819C34EB576}"/>
              </a:ext>
            </a:extLst>
          </p:cNvPr>
          <p:cNvCxnSpPr/>
          <p:nvPr/>
        </p:nvCxnSpPr>
        <p:spPr>
          <a:xfrm>
            <a:off x="10287000" y="927842"/>
            <a:ext cx="0" cy="35921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1730C432-A034-4A86-A038-239A0C689589}"/>
              </a:ext>
            </a:extLst>
          </p:cNvPr>
          <p:cNvGrpSpPr/>
          <p:nvPr/>
        </p:nvGrpSpPr>
        <p:grpSpPr>
          <a:xfrm>
            <a:off x="6973891" y="5389498"/>
            <a:ext cx="4358530" cy="1289107"/>
            <a:chOff x="6832902" y="5426905"/>
            <a:chExt cx="4358530" cy="1289107"/>
          </a:xfrm>
        </p:grpSpPr>
        <p:sp>
          <p:nvSpPr>
            <p:cNvPr id="22" name="正方形/長方形 21">
              <a:extLst>
                <a:ext uri="{FF2B5EF4-FFF2-40B4-BE49-F238E27FC236}">
                  <a16:creationId xmlns:a16="http://schemas.microsoft.com/office/drawing/2014/main" id="{07B4ED30-2D39-41D1-9C55-C2E28C4AC6B9}"/>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i="1" dirty="0">
                  <a:solidFill>
                    <a:schemeClr val="tx1"/>
                  </a:solidFill>
                </a:rPr>
                <a:t>　 </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dirty="0">
                  <a:solidFill>
                    <a:schemeClr val="tx1"/>
                  </a:solidFill>
                </a:rPr>
                <a:t>より</a:t>
              </a:r>
              <a:endParaRPr kumimoji="1" lang="en-US" altLang="ja-JP" sz="2400" b="1" dirty="0">
                <a:solidFill>
                  <a:srgbClr val="FF0000"/>
                </a:solidFill>
              </a:endParaRPr>
            </a:p>
          </p:txBody>
        </p:sp>
        <p:sp>
          <p:nvSpPr>
            <p:cNvPr id="3" name="テキスト ボックス 2">
              <a:extLst>
                <a:ext uri="{FF2B5EF4-FFF2-40B4-BE49-F238E27FC236}">
                  <a16:creationId xmlns:a16="http://schemas.microsoft.com/office/drawing/2014/main" id="{19A38AB6-3F85-43E4-9B95-4281CDB2B199}"/>
                </a:ext>
              </a:extLst>
            </p:cNvPr>
            <p:cNvSpPr txBox="1"/>
            <p:nvPr/>
          </p:nvSpPr>
          <p:spPr>
            <a:xfrm>
              <a:off x="8718414" y="5462211"/>
              <a:ext cx="2304026" cy="1154162"/>
            </a:xfrm>
            <a:prstGeom prst="rect">
              <a:avLst/>
            </a:prstGeom>
            <a:noFill/>
          </p:spPr>
          <p:txBody>
            <a:bodyPr wrap="square" rtlCol="0">
              <a:spAutoFit/>
            </a:bodyPr>
            <a:lstStyle/>
            <a:p>
              <a:pPr>
                <a:lnSpc>
                  <a:spcPct val="150000"/>
                </a:lnSpc>
              </a:pPr>
              <a:r>
                <a:rPr kumimoji="1" lang="ja-JP" altLang="en-US" sz="2400" dirty="0"/>
                <a:t>小 ⇒ </a:t>
              </a:r>
              <a:r>
                <a:rPr kumimoji="1" lang="ja-JP" altLang="en-US" sz="2400" dirty="0">
                  <a:solidFill>
                    <a:srgbClr val="FF0000"/>
                  </a:solidFill>
                </a:rPr>
                <a:t>弾性影響</a:t>
              </a:r>
              <a:endParaRPr kumimoji="1" lang="en-US" altLang="ja-JP" sz="2400" dirty="0">
                <a:solidFill>
                  <a:srgbClr val="FF0000"/>
                </a:solidFill>
              </a:endParaRPr>
            </a:p>
            <a:p>
              <a:pPr>
                <a:lnSpc>
                  <a:spcPct val="150000"/>
                </a:lnSpc>
              </a:pPr>
              <a:r>
                <a:rPr kumimoji="1" lang="ja-JP" altLang="en-US" sz="2400" dirty="0"/>
                <a:t>大 ⇒ </a:t>
              </a:r>
              <a:r>
                <a:rPr kumimoji="1" lang="ja-JP" altLang="en-US" sz="2400" dirty="0">
                  <a:solidFill>
                    <a:srgbClr val="2828FE"/>
                  </a:solidFill>
                </a:rPr>
                <a:t>粘性影響</a:t>
              </a:r>
              <a:endParaRPr kumimoji="1" lang="en-US" altLang="ja-JP" sz="2400" dirty="0">
                <a:solidFill>
                  <a:srgbClr val="2828FE"/>
                </a:solidFill>
              </a:endParaRPr>
            </a:p>
          </p:txBody>
        </p:sp>
        <p:sp>
          <p:nvSpPr>
            <p:cNvPr id="7" name="左中かっこ 6">
              <a:extLst>
                <a:ext uri="{FF2B5EF4-FFF2-40B4-BE49-F238E27FC236}">
                  <a16:creationId xmlns:a16="http://schemas.microsoft.com/office/drawing/2014/main" id="{C220A7C4-3D2B-441B-A3A8-5E3A2E411384}"/>
                </a:ext>
              </a:extLst>
            </p:cNvPr>
            <p:cNvSpPr/>
            <p:nvPr/>
          </p:nvSpPr>
          <p:spPr>
            <a:xfrm>
              <a:off x="8433279" y="5540981"/>
              <a:ext cx="285135" cy="996623"/>
            </a:xfrm>
            <a:prstGeom prst="leftBrace">
              <a:avLst>
                <a:gd name="adj1" fmla="val 46749"/>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391395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夜の交通と信号&#10;&#10;自動的に生成された説明">
            <a:extLst>
              <a:ext uri="{FF2B5EF4-FFF2-40B4-BE49-F238E27FC236}">
                <a16:creationId xmlns:a16="http://schemas.microsoft.com/office/drawing/2014/main" id="{BFB3F9F8-3E65-42FA-A767-3E1166308FAC}"/>
              </a:ext>
            </a:extLst>
          </p:cNvPr>
          <p:cNvPicPr>
            <a:picLocks noChangeAspect="1"/>
          </p:cNvPicPr>
          <p:nvPr/>
        </p:nvPicPr>
        <p:blipFill rotWithShape="1">
          <a:blip r:embed="rId5">
            <a:extLst>
              <a:ext uri="{28A0092B-C50C-407E-A947-70E740481C1C}">
                <a14:useLocalDpi xmlns:a14="http://schemas.microsoft.com/office/drawing/2010/main" val="0"/>
              </a:ext>
            </a:extLst>
          </a:blip>
          <a:srcRect r="26017"/>
          <a:stretch/>
        </p:blipFill>
        <p:spPr>
          <a:xfrm>
            <a:off x="6832902" y="806873"/>
            <a:ext cx="5088861" cy="4599975"/>
          </a:xfrm>
          <a:prstGeom prst="rect">
            <a:avLst/>
          </a:prstGeom>
        </p:spPr>
      </p:pic>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4777164" y="837946"/>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ja-JP" altLang="en-US" sz="2000" b="1" dirty="0"/>
              <a:t>（</a:t>
            </a:r>
            <a:r>
              <a:rPr kumimoji="1" lang="en-US" altLang="ja-JP" sz="2000" b="1" i="1" dirty="0"/>
              <a:t>τ</a:t>
            </a:r>
            <a:r>
              <a:rPr kumimoji="1" lang="en-US" altLang="ja-JP" sz="2000" b="1" baseline="-25000" dirty="0"/>
              <a:t>0</a:t>
            </a:r>
            <a:r>
              <a:rPr kumimoji="1" lang="ja-JP" altLang="en-US" sz="2000" b="1" dirty="0"/>
              <a:t>と溶液濃度）</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35559" y="3299041"/>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99" name="テキスト ボックス 98">
            <a:extLst>
              <a:ext uri="{FF2B5EF4-FFF2-40B4-BE49-F238E27FC236}">
                <a16:creationId xmlns:a16="http://schemas.microsoft.com/office/drawing/2014/main" id="{787D2AD3-D2B4-4DE8-8D47-6B35A1546148}"/>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268121" y="5081024"/>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1197B2A-5F22-4000-854E-C3B6EDBE9F98}"/>
              </a:ext>
            </a:extLst>
          </p:cNvPr>
          <p:cNvCxnSpPr>
            <a:cxnSpLocks/>
          </p:cNvCxnSpPr>
          <p:nvPr/>
        </p:nvCxnSpPr>
        <p:spPr>
          <a:xfrm flipV="1">
            <a:off x="9031057" y="1477223"/>
            <a:ext cx="2385449" cy="862854"/>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431D048-F356-456F-AAAC-D9BE4A8B1B99}"/>
              </a:ext>
            </a:extLst>
          </p:cNvPr>
          <p:cNvCxnSpPr>
            <a:cxnSpLocks/>
          </p:cNvCxnSpPr>
          <p:nvPr/>
        </p:nvCxnSpPr>
        <p:spPr>
          <a:xfrm>
            <a:off x="8621161" y="996494"/>
            <a:ext cx="0" cy="3809904"/>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7A35F67C-BE6C-414F-B636-93B4103C4A6C}"/>
              </a:ext>
            </a:extLst>
          </p:cNvPr>
          <p:cNvSpPr/>
          <p:nvPr/>
        </p:nvSpPr>
        <p:spPr>
          <a:xfrm rot="20760409">
            <a:off x="7743301" y="4445950"/>
            <a:ext cx="776510" cy="4221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D53BE19-03D0-4EEB-84EF-705F676C838C}"/>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濃度上昇で</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b="1" dirty="0">
                <a:solidFill>
                  <a:srgbClr val="FF0000"/>
                </a:solidFill>
              </a:rPr>
              <a:t>大</a:t>
            </a:r>
            <a:endParaRPr kumimoji="1" lang="en-US" altLang="ja-JP" sz="2400" b="1" dirty="0">
              <a:solidFill>
                <a:srgbClr val="FF0000"/>
              </a:solidFill>
            </a:endParaRPr>
          </a:p>
          <a:p>
            <a:pPr algn="ctr"/>
            <a:r>
              <a:rPr kumimoji="1" lang="ja-JP" altLang="en-US" sz="2400" b="1" dirty="0">
                <a:solidFill>
                  <a:schemeClr val="tx1"/>
                </a:solidFill>
              </a:rPr>
              <a:t>⇒</a:t>
            </a:r>
            <a:r>
              <a:rPr kumimoji="1" lang="ja-JP" altLang="en-US" sz="2400" b="1" dirty="0">
                <a:solidFill>
                  <a:srgbClr val="FF0000"/>
                </a:solidFill>
              </a:rPr>
              <a:t> 弾性影響を受けやすく</a:t>
            </a:r>
          </a:p>
        </p:txBody>
      </p:sp>
    </p:spTree>
    <p:extLst>
      <p:ext uri="{BB962C8B-B14F-4D97-AF65-F5344CB8AC3E}">
        <p14:creationId xmlns:p14="http://schemas.microsoft.com/office/powerpoint/2010/main" val="153243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球密度による高速化への影響</a:t>
            </a:r>
            <a:endParaRPr kumimoji="1" lang="ja-JP" altLang="en-US" dirty="0"/>
          </a:p>
        </p:txBody>
      </p:sp>
      <p:pic>
        <p:nvPicPr>
          <p:cNvPr id="7" name="図 6" descr="ゲームの画面&#10;&#10;中程度の精度で自動的に生成された説明">
            <a:extLst>
              <a:ext uri="{FF2B5EF4-FFF2-40B4-BE49-F238E27FC236}">
                <a16:creationId xmlns:a16="http://schemas.microsoft.com/office/drawing/2014/main" id="{DFC20D7E-90C2-44C6-9E57-539F0535A33E}"/>
              </a:ext>
            </a:extLst>
          </p:cNvPr>
          <p:cNvPicPr>
            <a:picLocks noChangeAspect="1"/>
          </p:cNvPicPr>
          <p:nvPr/>
        </p:nvPicPr>
        <p:blipFill rotWithShape="1">
          <a:blip r:embed="rId7">
            <a:extLst>
              <a:ext uri="{28A0092B-C50C-407E-A947-70E740481C1C}">
                <a14:useLocalDpi xmlns:a14="http://schemas.microsoft.com/office/drawing/2010/main" val="0"/>
              </a:ext>
            </a:extLst>
          </a:blip>
          <a:srcRect l="74210" t="73144" r="-673" b="12705"/>
          <a:stretch/>
        </p:blipFill>
        <p:spPr>
          <a:xfrm>
            <a:off x="9886436" y="5872215"/>
            <a:ext cx="1932030" cy="649551"/>
          </a:xfrm>
          <a:prstGeom prst="rect">
            <a:avLst/>
          </a:prstGeom>
        </p:spPr>
      </p:pic>
      <p:pic>
        <p:nvPicPr>
          <p:cNvPr id="11" name="図 10" descr="グラフィカル ユーザー インターフェイス が含まれている画像&#10;&#10;自動的に生成された説明">
            <a:extLst>
              <a:ext uri="{FF2B5EF4-FFF2-40B4-BE49-F238E27FC236}">
                <a16:creationId xmlns:a16="http://schemas.microsoft.com/office/drawing/2014/main" id="{6BB66CF3-F063-41BA-829B-A749AB4D5574}"/>
              </a:ext>
            </a:extLst>
          </p:cNvPr>
          <p:cNvPicPr>
            <a:picLocks noChangeAspect="1"/>
          </p:cNvPicPr>
          <p:nvPr/>
        </p:nvPicPr>
        <p:blipFill rotWithShape="1">
          <a:blip r:embed="rId8">
            <a:extLst>
              <a:ext uri="{28A0092B-C50C-407E-A947-70E740481C1C}">
                <a14:useLocalDpi xmlns:a14="http://schemas.microsoft.com/office/drawing/2010/main" val="0"/>
              </a:ext>
            </a:extLst>
          </a:blip>
          <a:srcRect r="25355"/>
          <a:stretch/>
        </p:blipFill>
        <p:spPr>
          <a:xfrm>
            <a:off x="5935213" y="857549"/>
            <a:ext cx="6002787" cy="4805832"/>
          </a:xfrm>
          <a:prstGeom prst="rect">
            <a:avLst/>
          </a:prstGeom>
        </p:spPr>
      </p:pic>
      <p:pic>
        <p:nvPicPr>
          <p:cNvPr id="62" name="図 61" descr="\documentclass{article}&#10;\usepackage{amsmath}&#10;\pagestyle{empty}&#10;\begin{document}&#10;\begin{equation*}&#10;\frac{U_\text{on}}{U_\text{off}} \sim \left(\Delta\rho{}\right)^{\frac{n-1}{n}}&#10;\end{equation*}&#10;\end{document}" title="IguanaTex Bitmap Display">
            <a:extLst>
              <a:ext uri="{FF2B5EF4-FFF2-40B4-BE49-F238E27FC236}">
                <a16:creationId xmlns:a16="http://schemas.microsoft.com/office/drawing/2014/main" id="{EE80B361-06FD-4202-A4E7-7C3D20867EC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928113" y="4004526"/>
            <a:ext cx="2348800" cy="778667"/>
          </a:xfrm>
          <a:prstGeom prst="rect">
            <a:avLst/>
          </a:prstGeom>
        </p:spPr>
      </p:pic>
      <p:cxnSp>
        <p:nvCxnSpPr>
          <p:cNvPr id="15" name="直線矢印コネクタ 14">
            <a:extLst>
              <a:ext uri="{FF2B5EF4-FFF2-40B4-BE49-F238E27FC236}">
                <a16:creationId xmlns:a16="http://schemas.microsoft.com/office/drawing/2014/main" id="{2A50E04D-0966-44F5-9BF6-B53499B543C0}"/>
              </a:ext>
            </a:extLst>
          </p:cNvPr>
          <p:cNvCxnSpPr>
            <a:cxnSpLocks/>
          </p:cNvCxnSpPr>
          <p:nvPr/>
        </p:nvCxnSpPr>
        <p:spPr>
          <a:xfrm flipV="1">
            <a:off x="6882580" y="4100051"/>
            <a:ext cx="1297858" cy="619432"/>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5590259-F054-45EC-ABFD-8C6B4ADEDCCE}"/>
              </a:ext>
            </a:extLst>
          </p:cNvPr>
          <p:cNvCxnSpPr>
            <a:cxnSpLocks/>
          </p:cNvCxnSpPr>
          <p:nvPr/>
        </p:nvCxnSpPr>
        <p:spPr>
          <a:xfrm>
            <a:off x="8711381" y="1809647"/>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A950649-4425-433E-8CB4-0B4554AECA77}"/>
              </a:ext>
            </a:extLst>
          </p:cNvPr>
          <p:cNvCxnSpPr>
            <a:cxnSpLocks/>
          </p:cNvCxnSpPr>
          <p:nvPr/>
        </p:nvCxnSpPr>
        <p:spPr>
          <a:xfrm>
            <a:off x="10407446" y="1627056"/>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DA9B2F3-713A-486E-9437-5DF2BF83DF0A}"/>
              </a:ext>
            </a:extLst>
          </p:cNvPr>
          <p:cNvCxnSpPr>
            <a:cxnSpLocks/>
          </p:cNvCxnSpPr>
          <p:nvPr/>
        </p:nvCxnSpPr>
        <p:spPr>
          <a:xfrm>
            <a:off x="10354186" y="4306524"/>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FABA3AE-A674-4C7D-83DB-6B2C4DA40584}"/>
              </a:ext>
            </a:extLst>
          </p:cNvPr>
          <p:cNvCxnSpPr>
            <a:cxnSpLocks/>
          </p:cNvCxnSpPr>
          <p:nvPr/>
        </p:nvCxnSpPr>
        <p:spPr>
          <a:xfrm>
            <a:off x="8711381" y="3803693"/>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7BBCF9D-4C1B-4193-9CC8-7C0925C5103F}"/>
              </a:ext>
            </a:extLst>
          </p:cNvPr>
          <p:cNvCxnSpPr>
            <a:cxnSpLocks/>
          </p:cNvCxnSpPr>
          <p:nvPr/>
        </p:nvCxnSpPr>
        <p:spPr>
          <a:xfrm>
            <a:off x="6978029" y="2194493"/>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pic>
        <p:nvPicPr>
          <p:cNvPr id="52" name="図 51"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F49470CF-0A8B-45DD-9D64-166EFE979EDA}"/>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287093" y="2950087"/>
            <a:ext cx="4441295" cy="671695"/>
          </a:xfrm>
          <a:prstGeom prst="rect">
            <a:avLst/>
          </a:prstGeom>
        </p:spPr>
      </p:pic>
      <p:grpSp>
        <p:nvGrpSpPr>
          <p:cNvPr id="50" name="グループ化 49">
            <a:extLst>
              <a:ext uri="{FF2B5EF4-FFF2-40B4-BE49-F238E27FC236}">
                <a16:creationId xmlns:a16="http://schemas.microsoft.com/office/drawing/2014/main" id="{C0E2174B-C5C0-465E-BAAC-8891BFAFF3DF}"/>
              </a:ext>
            </a:extLst>
          </p:cNvPr>
          <p:cNvGrpSpPr/>
          <p:nvPr/>
        </p:nvGrpSpPr>
        <p:grpSpPr>
          <a:xfrm>
            <a:off x="509629" y="1463278"/>
            <a:ext cx="5075922" cy="1313113"/>
            <a:chOff x="593819" y="1319088"/>
            <a:chExt cx="5075922" cy="1313113"/>
          </a:xfrm>
        </p:grpSpPr>
        <p:grpSp>
          <p:nvGrpSpPr>
            <p:cNvPr id="48" name="グループ化 47">
              <a:extLst>
                <a:ext uri="{FF2B5EF4-FFF2-40B4-BE49-F238E27FC236}">
                  <a16:creationId xmlns:a16="http://schemas.microsoft.com/office/drawing/2014/main" id="{52F492A9-7608-49B8-9E60-DCD2BE3D84AE}"/>
                </a:ext>
              </a:extLst>
            </p:cNvPr>
            <p:cNvGrpSpPr/>
            <p:nvPr/>
          </p:nvGrpSpPr>
          <p:grpSpPr>
            <a:xfrm>
              <a:off x="864226" y="1334605"/>
              <a:ext cx="4805515" cy="1220896"/>
              <a:chOff x="863601" y="906916"/>
              <a:chExt cx="4805515" cy="1220896"/>
            </a:xfrm>
          </p:grpSpPr>
          <p:pic>
            <p:nvPicPr>
              <p:cNvPr id="40" name="図 39"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767667BA-5C64-41A1-88A7-C9DD664A73F5}"/>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3601" y="1607903"/>
                <a:ext cx="1422548" cy="519909"/>
              </a:xfrm>
              <a:prstGeom prst="rect">
                <a:avLst/>
              </a:prstGeom>
            </p:spPr>
          </p:pic>
          <p:pic>
            <p:nvPicPr>
              <p:cNvPr id="47" name="図 46"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8FFBA131-4DD6-4014-A45A-EB5897DFF6B3}"/>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3601" y="922691"/>
                <a:ext cx="1942457" cy="593986"/>
              </a:xfrm>
              <a:prstGeom prst="rect">
                <a:avLst/>
              </a:prstGeom>
            </p:spPr>
          </p:pic>
          <p:pic>
            <p:nvPicPr>
              <p:cNvPr id="45" name="図 44"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D66D16F1-DFB3-4AC1-AD94-18DF686AE6F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969430" y="906916"/>
                <a:ext cx="2699686" cy="625537"/>
              </a:xfrm>
              <a:prstGeom prst="rect">
                <a:avLst/>
              </a:prstGeom>
            </p:spPr>
          </p:pic>
        </p:grpSp>
        <p:sp>
          <p:nvSpPr>
            <p:cNvPr id="49" name="左中かっこ 48">
              <a:extLst>
                <a:ext uri="{FF2B5EF4-FFF2-40B4-BE49-F238E27FC236}">
                  <a16:creationId xmlns:a16="http://schemas.microsoft.com/office/drawing/2014/main" id="{E769448C-EFFB-4293-86FD-B358A77A42E7}"/>
                </a:ext>
              </a:extLst>
            </p:cNvPr>
            <p:cNvSpPr/>
            <p:nvPr/>
          </p:nvSpPr>
          <p:spPr>
            <a:xfrm>
              <a:off x="593819" y="1319088"/>
              <a:ext cx="214070" cy="1313113"/>
            </a:xfrm>
            <a:prstGeom prst="leftBrace">
              <a:avLst>
                <a:gd name="adj1" fmla="val 3503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326CEEA5-616E-465C-8C69-A7BE1FACC20B}"/>
              </a:ext>
            </a:extLst>
          </p:cNvPr>
          <p:cNvSpPr/>
          <p:nvPr/>
        </p:nvSpPr>
        <p:spPr>
          <a:xfrm>
            <a:off x="254000" y="837621"/>
            <a:ext cx="4532477"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球密度の高速化度合への寄与</a:t>
            </a:r>
            <a:endParaRPr kumimoji="1" lang="en-US" altLang="ja-JP" sz="2400" b="1" dirty="0">
              <a:solidFill>
                <a:schemeClr val="tx1"/>
              </a:solidFill>
            </a:endParaRPr>
          </a:p>
        </p:txBody>
      </p:sp>
      <p:sp>
        <p:nvSpPr>
          <p:cNvPr id="54" name="テキスト ボックス 53">
            <a:extLst>
              <a:ext uri="{FF2B5EF4-FFF2-40B4-BE49-F238E27FC236}">
                <a16:creationId xmlns:a16="http://schemas.microsoft.com/office/drawing/2014/main" id="{E06D7106-0919-48AB-8D5E-9F0D510510D9}"/>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55" name="テキスト ボックス 54">
            <a:extLst>
              <a:ext uri="{FF2B5EF4-FFF2-40B4-BE49-F238E27FC236}">
                <a16:creationId xmlns:a16="http://schemas.microsoft.com/office/drawing/2014/main" id="{1D4295D5-0916-41F5-B1AC-168F9C467B89}"/>
              </a:ext>
            </a:extLst>
          </p:cNvPr>
          <p:cNvSpPr txBox="1"/>
          <p:nvPr/>
        </p:nvSpPr>
        <p:spPr>
          <a:xfrm>
            <a:off x="715716" y="3085879"/>
            <a:ext cx="546277" cy="400110"/>
          </a:xfrm>
          <a:prstGeom prst="rect">
            <a:avLst/>
          </a:prstGeom>
          <a:noFill/>
        </p:spPr>
        <p:txBody>
          <a:bodyPr wrap="square" rtlCol="0">
            <a:spAutoFit/>
          </a:bodyPr>
          <a:lstStyle/>
          <a:p>
            <a:r>
              <a:rPr kumimoji="1" lang="ja-JP" altLang="en-US" sz="2000" b="1" dirty="0"/>
              <a:t>⇒</a:t>
            </a:r>
          </a:p>
        </p:txBody>
      </p:sp>
      <p:sp>
        <p:nvSpPr>
          <p:cNvPr id="56" name="テキスト ボックス 55">
            <a:extLst>
              <a:ext uri="{FF2B5EF4-FFF2-40B4-BE49-F238E27FC236}">
                <a16:creationId xmlns:a16="http://schemas.microsoft.com/office/drawing/2014/main" id="{AF5DD3D1-4F09-474D-B0EE-23069577BB0D}"/>
              </a:ext>
            </a:extLst>
          </p:cNvPr>
          <p:cNvSpPr txBox="1"/>
          <p:nvPr/>
        </p:nvSpPr>
        <p:spPr>
          <a:xfrm>
            <a:off x="3914428" y="3901205"/>
            <a:ext cx="1780319" cy="1015663"/>
          </a:xfrm>
          <a:prstGeom prst="rect">
            <a:avLst/>
          </a:prstGeom>
          <a:noFill/>
        </p:spPr>
        <p:txBody>
          <a:bodyPr wrap="square" rtlCol="0">
            <a:spAutoFit/>
          </a:bodyPr>
          <a:lstStyle/>
          <a:p>
            <a:r>
              <a:rPr kumimoji="1" lang="en-US" altLang="ja-JP" sz="2000" dirty="0"/>
              <a:t>0&lt; </a:t>
            </a:r>
            <a:r>
              <a:rPr kumimoji="1" lang="en-US" altLang="ja-JP" sz="2000" i="1" dirty="0"/>
              <a:t>n</a:t>
            </a:r>
            <a:r>
              <a:rPr kumimoji="1" lang="ja-JP" altLang="en-US" sz="2000" i="1" dirty="0"/>
              <a:t> </a:t>
            </a:r>
            <a:r>
              <a:rPr kumimoji="1" lang="en-US" altLang="ja-JP" sz="2000" dirty="0"/>
              <a:t>&lt;1</a:t>
            </a:r>
            <a:r>
              <a:rPr kumimoji="1" lang="ja-JP" altLang="en-US" sz="2000" dirty="0"/>
              <a:t>より，</a:t>
            </a:r>
            <a:br>
              <a:rPr kumimoji="1" lang="en-US" altLang="ja-JP" sz="2000" dirty="0"/>
            </a:br>
            <a:r>
              <a:rPr kumimoji="1" lang="ja-JP" altLang="en-US" sz="2000" dirty="0"/>
              <a:t>高速化度合は</a:t>
            </a:r>
            <a:br>
              <a:rPr kumimoji="1" lang="en-US" altLang="ja-JP" sz="2000" dirty="0"/>
            </a:br>
            <a:r>
              <a:rPr kumimoji="1" lang="ja-JP" altLang="en-US" sz="2000" dirty="0"/>
              <a:t>単調</a:t>
            </a:r>
            <a:r>
              <a:rPr kumimoji="1" lang="ja-JP" altLang="en-US" sz="2000" b="1" dirty="0">
                <a:solidFill>
                  <a:srgbClr val="2828FE"/>
                </a:solidFill>
              </a:rPr>
              <a:t>減少</a:t>
            </a:r>
          </a:p>
        </p:txBody>
      </p:sp>
      <p:sp>
        <p:nvSpPr>
          <p:cNvPr id="58" name="正方形/長方形 57">
            <a:extLst>
              <a:ext uri="{FF2B5EF4-FFF2-40B4-BE49-F238E27FC236}">
                <a16:creationId xmlns:a16="http://schemas.microsoft.com/office/drawing/2014/main" id="{B404E11C-05CF-438A-8950-2A9F3E71BF04}"/>
              </a:ext>
            </a:extLst>
          </p:cNvPr>
          <p:cNvSpPr/>
          <p:nvPr/>
        </p:nvSpPr>
        <p:spPr>
          <a:xfrm>
            <a:off x="705157" y="3839153"/>
            <a:ext cx="2794712" cy="110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410D8CF-00F1-4E4B-82CA-A18CFE7E67AD}"/>
              </a:ext>
            </a:extLst>
          </p:cNvPr>
          <p:cNvSpPr/>
          <p:nvPr/>
        </p:nvSpPr>
        <p:spPr>
          <a:xfrm>
            <a:off x="748909" y="5518391"/>
            <a:ext cx="5364770" cy="1046284"/>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PAA</a:t>
            </a:r>
            <a:r>
              <a:rPr kumimoji="1" lang="ja-JP" altLang="en-US" sz="2400" dirty="0">
                <a:solidFill>
                  <a:schemeClr val="tx1"/>
                </a:solidFill>
              </a:rPr>
              <a:t>濃度 </a:t>
            </a:r>
            <a:r>
              <a:rPr kumimoji="1" lang="en-US" altLang="ja-JP" sz="2400" dirty="0">
                <a:solidFill>
                  <a:schemeClr val="tx1"/>
                </a:solidFill>
              </a:rPr>
              <a:t>1.0wt.%</a:t>
            </a:r>
            <a:r>
              <a:rPr kumimoji="1" lang="ja-JP" altLang="en-US" sz="2400" dirty="0">
                <a:solidFill>
                  <a:schemeClr val="tx1"/>
                </a:solidFill>
              </a:rPr>
              <a:t>のみ減少</a:t>
            </a:r>
            <a:endParaRPr kumimoji="1" lang="en-US" altLang="ja-JP" sz="2400" dirty="0">
              <a:solidFill>
                <a:schemeClr val="tx1"/>
              </a:solidFill>
            </a:endParaRPr>
          </a:p>
          <a:p>
            <a:pPr algn="ctr"/>
            <a:r>
              <a:rPr kumimoji="1" lang="ja-JP" altLang="en-US" sz="2400" dirty="0">
                <a:solidFill>
                  <a:schemeClr val="tx1"/>
                </a:solidFill>
              </a:rPr>
              <a:t>⇒ </a:t>
            </a:r>
            <a:r>
              <a:rPr kumimoji="1" lang="ja-JP" altLang="en-US" sz="2400" b="1" dirty="0">
                <a:solidFill>
                  <a:schemeClr val="tx1"/>
                </a:solidFill>
              </a:rPr>
              <a:t>終端速度（密度差）以外</a:t>
            </a:r>
            <a:r>
              <a:rPr kumimoji="1" lang="ja-JP" altLang="en-US" sz="2400" dirty="0">
                <a:solidFill>
                  <a:schemeClr val="tx1"/>
                </a:solidFill>
              </a:rPr>
              <a:t>の要因？</a:t>
            </a:r>
          </a:p>
        </p:txBody>
      </p:sp>
    </p:spTree>
    <p:extLst>
      <p:ext uri="{BB962C8B-B14F-4D97-AF65-F5344CB8AC3E}">
        <p14:creationId xmlns:p14="http://schemas.microsoft.com/office/powerpoint/2010/main" val="359941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溶液濃度による高速化への影響</a:t>
            </a:r>
            <a:endParaRPr kumimoji="1" lang="ja-JP" altLang="en-US" dirty="0"/>
          </a:p>
        </p:txBody>
      </p:sp>
      <p:pic>
        <p:nvPicPr>
          <p:cNvPr id="10" name="図 9" descr="ダイアグラム, 概略図&#10;&#10;自動的に生成された説明">
            <a:extLst>
              <a:ext uri="{FF2B5EF4-FFF2-40B4-BE49-F238E27FC236}">
                <a16:creationId xmlns:a16="http://schemas.microsoft.com/office/drawing/2014/main" id="{6F08E34D-AF39-460F-B057-AF5C0BC19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5" y="1073858"/>
            <a:ext cx="4460825" cy="5543072"/>
          </a:xfrm>
          <a:prstGeom prst="rect">
            <a:avLst/>
          </a:prstGeom>
        </p:spPr>
      </p:pic>
      <p:pic>
        <p:nvPicPr>
          <p:cNvPr id="12" name="図 11" descr="ダイアグラム が含まれている画像&#10;&#10;自動的に生成された説明">
            <a:extLst>
              <a:ext uri="{FF2B5EF4-FFF2-40B4-BE49-F238E27FC236}">
                <a16:creationId xmlns:a16="http://schemas.microsoft.com/office/drawing/2014/main" id="{382D75DC-5D37-48ED-8DB9-BDF593B9A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30" y="1752596"/>
            <a:ext cx="5765304" cy="3352807"/>
          </a:xfrm>
          <a:prstGeom prst="rect">
            <a:avLst/>
          </a:prstGeom>
        </p:spPr>
      </p:pic>
      <p:pic>
        <p:nvPicPr>
          <p:cNvPr id="5" name="図 4"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20D78DDE-51CE-440A-80B1-5599C662171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38476" y="1752596"/>
            <a:ext cx="4441295" cy="671695"/>
          </a:xfrm>
          <a:prstGeom prst="rect">
            <a:avLst/>
          </a:prstGeom>
        </p:spPr>
      </p:pic>
    </p:spTree>
    <p:extLst>
      <p:ext uri="{BB962C8B-B14F-4D97-AF65-F5344CB8AC3E}">
        <p14:creationId xmlns:p14="http://schemas.microsoft.com/office/powerpoint/2010/main" val="2675508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A912A-7D04-4779-863E-EB10880CE878}"/>
              </a:ext>
            </a:extLst>
          </p:cNvPr>
          <p:cNvSpPr>
            <a:spLocks noGrp="1"/>
          </p:cNvSpPr>
          <p:nvPr>
            <p:ph type="title"/>
          </p:nvPr>
        </p:nvSpPr>
        <p:spPr/>
        <p:txBody>
          <a:bodyPr/>
          <a:lstStyle/>
          <a:p>
            <a:r>
              <a:rPr lang="ja-JP" altLang="en-US" dirty="0"/>
              <a:t>球径による高速化への影響</a:t>
            </a:r>
            <a:endParaRPr kumimoji="1" lang="ja-JP" altLang="en-US" dirty="0"/>
          </a:p>
        </p:txBody>
      </p:sp>
      <p:sp>
        <p:nvSpPr>
          <p:cNvPr id="4" name="正方形/長方形 3">
            <a:extLst>
              <a:ext uri="{FF2B5EF4-FFF2-40B4-BE49-F238E27FC236}">
                <a16:creationId xmlns:a16="http://schemas.microsoft.com/office/drawing/2014/main" id="{2A779C47-F30E-4329-B8BF-68E39C52FD4C}"/>
              </a:ext>
            </a:extLst>
          </p:cNvPr>
          <p:cNvSpPr/>
          <p:nvPr/>
        </p:nvSpPr>
        <p:spPr>
          <a:xfrm>
            <a:off x="254001" y="837621"/>
            <a:ext cx="1924996"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endParaRPr kumimoji="1" lang="en-US" altLang="ja-JP" sz="2400" b="1" dirty="0">
              <a:solidFill>
                <a:schemeClr val="tx1"/>
              </a:solidFill>
            </a:endParaRPr>
          </a:p>
        </p:txBody>
      </p:sp>
      <p:sp>
        <p:nvSpPr>
          <p:cNvPr id="5" name="テキスト ボックス 4">
            <a:extLst>
              <a:ext uri="{FF2B5EF4-FFF2-40B4-BE49-F238E27FC236}">
                <a16:creationId xmlns:a16="http://schemas.microsoft.com/office/drawing/2014/main" id="{939885DB-826B-4044-B141-1F11E991BC6F}"/>
              </a:ext>
            </a:extLst>
          </p:cNvPr>
          <p:cNvSpPr txBox="1"/>
          <p:nvPr/>
        </p:nvSpPr>
        <p:spPr>
          <a:xfrm>
            <a:off x="2284670" y="827220"/>
            <a:ext cx="4189628" cy="1015663"/>
          </a:xfrm>
          <a:prstGeom prst="rect">
            <a:avLst/>
          </a:prstGeom>
          <a:noFill/>
        </p:spPr>
        <p:txBody>
          <a:bodyPr wrap="square" rtlCol="0">
            <a:spAutoFit/>
          </a:bodyPr>
          <a:lstStyle/>
          <a:p>
            <a:r>
              <a:rPr kumimoji="1" lang="en-US" altLang="ja-JP" sz="2000" dirty="0"/>
              <a:t>PAA 1.0 wt.%</a:t>
            </a:r>
            <a:r>
              <a:rPr kumimoji="1" lang="ja-JP" altLang="en-US" sz="2000" dirty="0"/>
              <a:t> 鋼球　</a:t>
            </a:r>
            <a:r>
              <a:rPr kumimoji="1" lang="en-US" altLang="ja-JP" sz="2000" dirty="0"/>
              <a:t>(</a:t>
            </a:r>
            <a:r>
              <a:rPr kumimoji="1" lang="en-US" altLang="ja-JP" sz="2000" i="1" dirty="0"/>
              <a:t>ρ</a:t>
            </a:r>
            <a:r>
              <a:rPr kumimoji="1" lang="ja-JP" altLang="en-US" sz="2000" i="1" dirty="0"/>
              <a:t> </a:t>
            </a:r>
            <a:r>
              <a:rPr kumimoji="1" lang="en-US" altLang="ja-JP" sz="2000" dirty="0"/>
              <a:t>= 7900kg/m</a:t>
            </a:r>
            <a:r>
              <a:rPr kumimoji="1" lang="en-US" altLang="ja-JP" sz="2000" baseline="30000" dirty="0"/>
              <a:t>3</a:t>
            </a:r>
            <a:r>
              <a:rPr kumimoji="1" lang="en-US" altLang="ja-JP" sz="2000" dirty="0"/>
              <a:t>)</a:t>
            </a:r>
          </a:p>
          <a:p>
            <a:r>
              <a:rPr kumimoji="1" lang="ja-JP" altLang="en-US" sz="2000" dirty="0"/>
              <a:t>直径：</a:t>
            </a:r>
            <a:r>
              <a:rPr kumimoji="1" lang="en-US" altLang="ja-JP" sz="2000" dirty="0"/>
              <a:t> 10-15,20mm </a:t>
            </a:r>
          </a:p>
          <a:p>
            <a:r>
              <a:rPr kumimoji="1" lang="ja-JP" altLang="en-US" sz="2000" dirty="0"/>
              <a:t>　　　 </a:t>
            </a:r>
            <a:r>
              <a:rPr kumimoji="1" lang="en-US" altLang="ja-JP" sz="2000" dirty="0"/>
              <a:t>3-10mm</a:t>
            </a:r>
            <a:r>
              <a:rPr kumimoji="1" lang="ja-JP" altLang="en-US" sz="2000" dirty="0"/>
              <a:t>（先行研究）</a:t>
            </a:r>
            <a:endParaRPr kumimoji="1" lang="en-US" altLang="ja-JP" sz="2000" dirty="0"/>
          </a:p>
        </p:txBody>
      </p:sp>
      <p:pic>
        <p:nvPicPr>
          <p:cNvPr id="9" name="図 8" descr="屋外, 光, 交通, 座る が含まれている画像&#10;&#10;自動的に生成された説明">
            <a:extLst>
              <a:ext uri="{FF2B5EF4-FFF2-40B4-BE49-F238E27FC236}">
                <a16:creationId xmlns:a16="http://schemas.microsoft.com/office/drawing/2014/main" id="{2C027319-3955-4069-88AD-698BC2D36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08" y="1666295"/>
            <a:ext cx="10894755" cy="4177496"/>
          </a:xfrm>
          <a:prstGeom prst="rect">
            <a:avLst/>
          </a:prstGeom>
        </p:spPr>
      </p:pic>
      <p:sp>
        <p:nvSpPr>
          <p:cNvPr id="16" name="正方形/長方形 15">
            <a:extLst>
              <a:ext uri="{FF2B5EF4-FFF2-40B4-BE49-F238E27FC236}">
                <a16:creationId xmlns:a16="http://schemas.microsoft.com/office/drawing/2014/main" id="{591F1336-0272-4652-A28A-507F35A5EDEF}"/>
              </a:ext>
            </a:extLst>
          </p:cNvPr>
          <p:cNvSpPr/>
          <p:nvPr/>
        </p:nvSpPr>
        <p:spPr>
          <a:xfrm>
            <a:off x="2400843" y="5948216"/>
            <a:ext cx="7040684" cy="5381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直径 </a:t>
            </a:r>
            <a:r>
              <a:rPr kumimoji="1" lang="en-US" altLang="ja-JP" sz="2400" i="1" dirty="0">
                <a:solidFill>
                  <a:schemeClr val="tx1"/>
                </a:solidFill>
              </a:rPr>
              <a:t>D</a:t>
            </a:r>
            <a:r>
              <a:rPr kumimoji="1" lang="ja-JP" altLang="en-US" sz="2400" i="1" dirty="0">
                <a:solidFill>
                  <a:schemeClr val="tx1"/>
                </a:solidFill>
              </a:rPr>
              <a:t> </a:t>
            </a:r>
            <a:r>
              <a:rPr kumimoji="1" lang="en-US" altLang="ja-JP" sz="2400" dirty="0">
                <a:solidFill>
                  <a:schemeClr val="tx1"/>
                </a:solidFill>
              </a:rPr>
              <a:t>10mm</a:t>
            </a:r>
            <a:r>
              <a:rPr kumimoji="1" lang="ja-JP" altLang="en-US" sz="2400" dirty="0">
                <a:solidFill>
                  <a:schemeClr val="tx1"/>
                </a:solidFill>
              </a:rPr>
              <a:t> 付近で高速化が顕著に</a:t>
            </a:r>
            <a:endParaRPr kumimoji="1" lang="en-US" altLang="ja-JP" sz="2400" dirty="0">
              <a:solidFill>
                <a:schemeClr val="tx1"/>
              </a:solidFill>
            </a:endParaRPr>
          </a:p>
        </p:txBody>
      </p:sp>
      <p:cxnSp>
        <p:nvCxnSpPr>
          <p:cNvPr id="18" name="直線矢印コネクタ 17">
            <a:extLst>
              <a:ext uri="{FF2B5EF4-FFF2-40B4-BE49-F238E27FC236}">
                <a16:creationId xmlns:a16="http://schemas.microsoft.com/office/drawing/2014/main" id="{37BBC250-15EF-4D7E-BC8C-A2D6CED721B8}"/>
              </a:ext>
            </a:extLst>
          </p:cNvPr>
          <p:cNvCxnSpPr>
            <a:cxnSpLocks/>
          </p:cNvCxnSpPr>
          <p:nvPr/>
        </p:nvCxnSpPr>
        <p:spPr>
          <a:xfrm>
            <a:off x="1732085" y="3525715"/>
            <a:ext cx="446912" cy="518747"/>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07AF436-BCE6-42AF-B46A-E485BC62884B}"/>
              </a:ext>
            </a:extLst>
          </p:cNvPr>
          <p:cNvCxnSpPr>
            <a:cxnSpLocks/>
          </p:cNvCxnSpPr>
          <p:nvPr/>
        </p:nvCxnSpPr>
        <p:spPr>
          <a:xfrm flipV="1">
            <a:off x="2309064" y="3112477"/>
            <a:ext cx="161574" cy="835270"/>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2928840-C3AC-43D8-9881-3C44C6AA9B9D}"/>
              </a:ext>
            </a:extLst>
          </p:cNvPr>
          <p:cNvCxnSpPr>
            <a:cxnSpLocks/>
          </p:cNvCxnSpPr>
          <p:nvPr/>
        </p:nvCxnSpPr>
        <p:spPr>
          <a:xfrm>
            <a:off x="3209725" y="2815507"/>
            <a:ext cx="1169759" cy="727793"/>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9FCE2B2-F714-4E1F-BE09-DFE50B00FD62}"/>
              </a:ext>
            </a:extLst>
          </p:cNvPr>
          <p:cNvCxnSpPr>
            <a:cxnSpLocks/>
          </p:cNvCxnSpPr>
          <p:nvPr/>
        </p:nvCxnSpPr>
        <p:spPr>
          <a:xfrm flipV="1">
            <a:off x="8866627" y="3543300"/>
            <a:ext cx="1095058" cy="931984"/>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B30DBCA-58B1-4247-A9A6-03F2E8FA6084}"/>
              </a:ext>
            </a:extLst>
          </p:cNvPr>
          <p:cNvSpPr txBox="1"/>
          <p:nvPr/>
        </p:nvSpPr>
        <p:spPr>
          <a:xfrm>
            <a:off x="9683013" y="3156383"/>
            <a:ext cx="1295851" cy="369332"/>
          </a:xfrm>
          <a:prstGeom prst="rect">
            <a:avLst/>
          </a:prstGeom>
          <a:noFill/>
        </p:spPr>
        <p:txBody>
          <a:bodyPr wrap="square" rtlCol="0">
            <a:spAutoFit/>
          </a:bodyPr>
          <a:lstStyle/>
          <a:p>
            <a:r>
              <a:rPr kumimoji="1" lang="ja-JP" altLang="en-US" b="1" dirty="0">
                <a:solidFill>
                  <a:srgbClr val="F909FF"/>
                </a:solidFill>
              </a:rPr>
              <a:t>正の相関</a:t>
            </a:r>
          </a:p>
        </p:txBody>
      </p:sp>
      <p:pic>
        <p:nvPicPr>
          <p:cNvPr id="33" name="図 32"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BE5C8510-AC1E-4B72-85B0-8BB3C1ACE23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6627" y="897851"/>
            <a:ext cx="1977666" cy="724001"/>
          </a:xfrm>
          <a:prstGeom prst="rect">
            <a:avLst/>
          </a:prstGeom>
          <a:noFill/>
        </p:spPr>
      </p:pic>
      <p:sp>
        <p:nvSpPr>
          <p:cNvPr id="34" name="正方形/長方形 33">
            <a:extLst>
              <a:ext uri="{FF2B5EF4-FFF2-40B4-BE49-F238E27FC236}">
                <a16:creationId xmlns:a16="http://schemas.microsoft.com/office/drawing/2014/main" id="{E3EFD7D6-2B2C-4AB8-9362-2AE591F69373}"/>
              </a:ext>
            </a:extLst>
          </p:cNvPr>
          <p:cNvSpPr/>
          <p:nvPr/>
        </p:nvSpPr>
        <p:spPr>
          <a:xfrm>
            <a:off x="6481595" y="826491"/>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spTree>
    <p:extLst>
      <p:ext uri="{BB962C8B-B14F-4D97-AF65-F5344CB8AC3E}">
        <p14:creationId xmlns:p14="http://schemas.microsoft.com/office/powerpoint/2010/main" val="267941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93B3EA-7A2E-4735-AA66-92DAF79F30EB}"/>
              </a:ext>
            </a:extLst>
          </p:cNvPr>
          <p:cNvSpPr>
            <a:spLocks noGrp="1"/>
          </p:cNvSpPr>
          <p:nvPr>
            <p:ph type="title"/>
          </p:nvPr>
        </p:nvSpPr>
        <p:spPr/>
        <p:txBody>
          <a:bodyPr/>
          <a:lstStyle/>
          <a:p>
            <a:r>
              <a:rPr lang="ja-JP" altLang="en-US"/>
              <a:t>粘度比と高速化度合の関係</a:t>
            </a:r>
            <a:endParaRPr kumimoji="1" lang="ja-JP" altLang="en-US"/>
          </a:p>
        </p:txBody>
      </p:sp>
      <p:pic>
        <p:nvPicPr>
          <p:cNvPr id="6" name="図 5" descr="概略図 が含まれている画像&#10;&#10;自動的に生成された説明">
            <a:extLst>
              <a:ext uri="{FF2B5EF4-FFF2-40B4-BE49-F238E27FC236}">
                <a16:creationId xmlns:a16="http://schemas.microsoft.com/office/drawing/2014/main" id="{7579C55C-CCDF-4676-B0FE-647A7273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16" y="580864"/>
            <a:ext cx="9321071" cy="4942795"/>
          </a:xfrm>
          <a:prstGeom prst="rect">
            <a:avLst/>
          </a:prstGeom>
        </p:spPr>
      </p:pic>
      <p:cxnSp>
        <p:nvCxnSpPr>
          <p:cNvPr id="7" name="直線矢印コネクタ 6">
            <a:extLst>
              <a:ext uri="{FF2B5EF4-FFF2-40B4-BE49-F238E27FC236}">
                <a16:creationId xmlns:a16="http://schemas.microsoft.com/office/drawing/2014/main" id="{B331D306-5D8E-4CD4-AFCB-D59FF4D5CB79}"/>
              </a:ext>
            </a:extLst>
          </p:cNvPr>
          <p:cNvCxnSpPr>
            <a:cxnSpLocks/>
          </p:cNvCxnSpPr>
          <p:nvPr/>
        </p:nvCxnSpPr>
        <p:spPr>
          <a:xfrm flipV="1">
            <a:off x="1879860" y="2249466"/>
            <a:ext cx="1302640" cy="1427632"/>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4D8B5BC-7689-4493-9A0E-8EDB950B5397}"/>
              </a:ext>
            </a:extLst>
          </p:cNvPr>
          <p:cNvCxnSpPr>
            <a:cxnSpLocks/>
          </p:cNvCxnSpPr>
          <p:nvPr/>
        </p:nvCxnSpPr>
        <p:spPr>
          <a:xfrm>
            <a:off x="3401274" y="2280219"/>
            <a:ext cx="715504" cy="923404"/>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3D553C7-A383-4D1A-A628-94B49532D3BF}"/>
              </a:ext>
            </a:extLst>
          </p:cNvPr>
          <p:cNvCxnSpPr>
            <a:cxnSpLocks/>
          </p:cNvCxnSpPr>
          <p:nvPr/>
        </p:nvCxnSpPr>
        <p:spPr>
          <a:xfrm flipV="1">
            <a:off x="3555695" y="3639454"/>
            <a:ext cx="1516156" cy="646027"/>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pic>
        <p:nvPicPr>
          <p:cNvPr id="17" name="図 16"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0E25F7DB-234A-4906-AD89-AAC37125796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6627" y="897851"/>
            <a:ext cx="1977666" cy="724001"/>
          </a:xfrm>
          <a:prstGeom prst="rect">
            <a:avLst/>
          </a:prstGeom>
          <a:noFill/>
        </p:spPr>
      </p:pic>
      <p:sp>
        <p:nvSpPr>
          <p:cNvPr id="18" name="正方形/長方形 17">
            <a:extLst>
              <a:ext uri="{FF2B5EF4-FFF2-40B4-BE49-F238E27FC236}">
                <a16:creationId xmlns:a16="http://schemas.microsoft.com/office/drawing/2014/main" id="{63B5D4BB-BBFB-462C-96F9-3FFBE8DA61B8}"/>
              </a:ext>
            </a:extLst>
          </p:cNvPr>
          <p:cNvSpPr/>
          <p:nvPr/>
        </p:nvSpPr>
        <p:spPr>
          <a:xfrm>
            <a:off x="6481595" y="826491"/>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sp>
        <p:nvSpPr>
          <p:cNvPr id="19" name="正方形/長方形 18">
            <a:extLst>
              <a:ext uri="{FF2B5EF4-FFF2-40B4-BE49-F238E27FC236}">
                <a16:creationId xmlns:a16="http://schemas.microsoft.com/office/drawing/2014/main" id="{12B96FB5-7F52-4D80-8E36-41709DF3F1FF}"/>
              </a:ext>
            </a:extLst>
          </p:cNvPr>
          <p:cNvSpPr/>
          <p:nvPr/>
        </p:nvSpPr>
        <p:spPr>
          <a:xfrm>
            <a:off x="1354072" y="5762275"/>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粘度比・音響境界層</a:t>
            </a:r>
            <a:endParaRPr kumimoji="1" lang="en-US" altLang="ja-JP" sz="2400" b="1" dirty="0">
              <a:solidFill>
                <a:schemeClr val="tx1"/>
              </a:solidFill>
            </a:endParaRPr>
          </a:p>
        </p:txBody>
      </p:sp>
    </p:spTree>
    <p:extLst>
      <p:ext uri="{BB962C8B-B14F-4D97-AF65-F5344CB8AC3E}">
        <p14:creationId xmlns:p14="http://schemas.microsoft.com/office/powerpoint/2010/main" val="1689096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6322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562226" y="5166932"/>
            <a:ext cx="7350011" cy="1379545"/>
          </a:xfrm>
          <a:prstGeom prst="rect">
            <a:avLst/>
          </a:prstGeom>
          <a:solidFill>
            <a:schemeClr val="accent4">
              <a:lumMod val="60000"/>
              <a:lumOff val="40000"/>
            </a:schemeClr>
          </a:solidFill>
        </p:spPr>
        <p:txBody>
          <a:bodyPr wrap="square" rtlCol="0">
            <a:spAutoFit/>
          </a:bodyPr>
          <a:lstStyle/>
          <a:p>
            <a:pPr>
              <a:lnSpc>
                <a:spcPct val="120000"/>
              </a:lnSpc>
            </a:pPr>
            <a:r>
              <a:rPr kumimoji="1" lang="ja-JP" altLang="en-US" sz="2400" dirty="0"/>
              <a:t>・一部計測が不足している点があるので計測を行う．</a:t>
            </a:r>
            <a:endParaRPr kumimoji="1" lang="en-US" altLang="ja-JP" sz="2400" dirty="0"/>
          </a:p>
          <a:p>
            <a:pPr>
              <a:lnSpc>
                <a:spcPct val="120000"/>
              </a:lnSpc>
            </a:pPr>
            <a:r>
              <a:rPr kumimoji="1" lang="ja-JP" altLang="en-US" sz="2400" dirty="0"/>
              <a:t>・同一溶液中における落下球のサイズを変化させ，</a:t>
            </a:r>
            <a:br>
              <a:rPr kumimoji="1" lang="en-US" altLang="ja-JP" sz="2400" dirty="0"/>
            </a:br>
            <a:r>
              <a:rPr kumimoji="1" lang="en-US" altLang="ja-JP" sz="2400" dirty="0"/>
              <a:t>  </a:t>
            </a:r>
            <a:r>
              <a:rPr kumimoji="1" lang="ja-JP" altLang="en-US" sz="2400" dirty="0"/>
              <a:t>応力による影響をより明確にする．</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1756410" y="4494942"/>
            <a:ext cx="2172832" cy="523220"/>
          </a:xfrm>
          <a:prstGeom prst="rect">
            <a:avLst/>
          </a:prstGeom>
          <a:noFill/>
        </p:spPr>
        <p:txBody>
          <a:bodyPr wrap="square" rtlCol="0">
            <a:spAutoFit/>
          </a:bodyPr>
          <a:lstStyle/>
          <a:p>
            <a:pPr algn="ctr"/>
            <a:r>
              <a:rPr kumimoji="1" lang="ja-JP" altLang="en-US" sz="2800" u="sng" dirty="0"/>
              <a:t>今後の展望</a:t>
            </a:r>
          </a:p>
        </p:txBody>
      </p:sp>
      <p:sp>
        <p:nvSpPr>
          <p:cNvPr id="6" name="テキスト ボックス 5">
            <a:extLst>
              <a:ext uri="{FF2B5EF4-FFF2-40B4-BE49-F238E27FC236}">
                <a16:creationId xmlns:a16="http://schemas.microsoft.com/office/drawing/2014/main" id="{C2AA0989-65C9-4843-82CC-AD592D35C7BE}"/>
              </a:ext>
            </a:extLst>
          </p:cNvPr>
          <p:cNvSpPr txBox="1"/>
          <p:nvPr/>
        </p:nvSpPr>
        <p:spPr>
          <a:xfrm>
            <a:off x="2088352" y="909346"/>
            <a:ext cx="8015297" cy="4324261"/>
          </a:xfrm>
          <a:prstGeom prst="rect">
            <a:avLst/>
          </a:prstGeom>
          <a:noFill/>
        </p:spPr>
        <p:txBody>
          <a:bodyPr wrap="square" rtlCol="0">
            <a:spAutoFit/>
          </a:bodyPr>
          <a:lstStyle/>
          <a:p>
            <a:r>
              <a:rPr kumimoji="1" lang="ja-JP" altLang="en-US" sz="2400" dirty="0"/>
              <a:t>超音波照射を行った擬塑性流体中に球を落下させた．</a:t>
            </a:r>
            <a:endParaRPr kumimoji="1" lang="en-US" altLang="ja-JP" sz="2400" dirty="0"/>
          </a:p>
          <a:p>
            <a:r>
              <a:rPr kumimoji="1" lang="ja-JP" altLang="en-US" sz="2400" dirty="0"/>
              <a:t>以下の知見を得た．</a:t>
            </a:r>
            <a:endParaRPr kumimoji="1" lang="en-US" altLang="ja-JP" sz="2400" dirty="0"/>
          </a:p>
          <a:p>
            <a:endParaRPr kumimoji="1" lang="en-US" altLang="ja-JP" sz="1100" dirty="0"/>
          </a:p>
          <a:p>
            <a:pPr marL="285750" indent="-285750">
              <a:buFont typeface="Arial" panose="020B0604020202020204" pitchFamily="34" charset="0"/>
              <a:buChar char="•"/>
            </a:pPr>
            <a:r>
              <a:rPr kumimoji="1" lang="ja-JP" altLang="en-US" sz="2400" dirty="0"/>
              <a:t>落下する球の密度が低下すると，終端速度が低下し，球の落下による粘度が大きくなる．そのため，一層高速化が</a:t>
            </a:r>
            <a:br>
              <a:rPr kumimoji="1" lang="en-US" altLang="ja-JP" sz="2400" dirty="0"/>
            </a:br>
            <a:r>
              <a:rPr kumimoji="1" lang="ja-JP" altLang="en-US" sz="2400" dirty="0"/>
              <a:t>促進される．</a:t>
            </a:r>
            <a:endParaRPr kumimoji="1" lang="en-US" altLang="ja-JP" sz="2400" dirty="0"/>
          </a:p>
          <a:p>
            <a:pPr marL="285750" indent="-285750">
              <a:buFont typeface="Arial" panose="020B0604020202020204" pitchFamily="34" charset="0"/>
              <a:buChar char="•"/>
            </a:pPr>
            <a:r>
              <a:rPr kumimoji="1" lang="ja-JP" altLang="en-US" sz="2400" dirty="0"/>
              <a:t>濃度が高く，落下速度が遅い場合，粘性による影響よりも，</a:t>
            </a:r>
            <a:br>
              <a:rPr kumimoji="1" lang="en-US" altLang="ja-JP" sz="2400" dirty="0"/>
            </a:br>
            <a:r>
              <a:rPr kumimoji="1" lang="ja-JP" altLang="en-US" sz="2400" dirty="0"/>
              <a:t>弾性による影響の方が大きく発現し，高速化が抑制される．</a:t>
            </a:r>
            <a:endParaRPr kumimoji="1" lang="en-US" altLang="ja-JP" sz="2400" dirty="0"/>
          </a:p>
          <a:p>
            <a:pPr marL="285750" indent="-285750">
              <a:buFont typeface="Arial" panose="020B0604020202020204" pitchFamily="34" charset="0"/>
              <a:buChar char="•"/>
            </a:pPr>
            <a:r>
              <a:rPr kumimoji="1" lang="ja-JP" altLang="en-US" sz="2400" dirty="0"/>
              <a:t>弾性の影響が小さく，粘性による影響が大きい方が，より</a:t>
            </a:r>
            <a:br>
              <a:rPr kumimoji="1" lang="en-US" altLang="ja-JP" sz="2400" dirty="0"/>
            </a:br>
            <a:r>
              <a:rPr kumimoji="1" lang="ja-JP" altLang="en-US" sz="2400" dirty="0"/>
              <a:t>高速化が促進される．</a:t>
            </a:r>
            <a:endParaRPr kumimoji="1" lang="en-US" altLang="ja-JP" sz="2400" dirty="0"/>
          </a:p>
          <a:p>
            <a:pPr marL="285750" indent="-285750">
              <a:buFont typeface="Arial" panose="020B0604020202020204" pitchFamily="34" charset="0"/>
              <a:buChar char="•"/>
            </a:pPr>
            <a:endParaRPr kumimoji="1" lang="en-US" altLang="ja-JP" sz="2400" dirty="0"/>
          </a:p>
          <a:p>
            <a:endParaRPr kumimoji="1" lang="ja-JP" altLang="en-US" sz="2400" dirty="0"/>
          </a:p>
        </p:txBody>
      </p:sp>
    </p:spTree>
    <p:extLst>
      <p:ext uri="{BB962C8B-B14F-4D97-AF65-F5344CB8AC3E}">
        <p14:creationId xmlns:p14="http://schemas.microsoft.com/office/powerpoint/2010/main" val="195525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0549" y="1767125"/>
            <a:ext cx="4462600" cy="3064767"/>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tx1"/>
                </a:solidFill>
              </a:rPr>
              <a:t>Power-law </a:t>
            </a:r>
            <a:r>
              <a:rPr kumimoji="1" lang="ja-JP" altLang="en-US" sz="2200" b="1" dirty="0">
                <a:solidFill>
                  <a:schemeClr val="tx1"/>
                </a:solidFill>
              </a:rPr>
              <a:t>モデル</a:t>
            </a:r>
            <a:endParaRPr kumimoji="1" lang="en-US" altLang="ja-JP" sz="2200" b="1"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6421477" y="3289133"/>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泥，ポリマー，血液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8540888" y="1611801"/>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7959" y="585029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grpSp>
        <p:nvGrpSpPr>
          <p:cNvPr id="39" name="グループ化 38">
            <a:extLst>
              <a:ext uri="{FF2B5EF4-FFF2-40B4-BE49-F238E27FC236}">
                <a16:creationId xmlns:a16="http://schemas.microsoft.com/office/drawing/2014/main" id="{00F29914-BA31-41DB-A8D1-C5211152E6B3}"/>
              </a:ext>
            </a:extLst>
          </p:cNvPr>
          <p:cNvGrpSpPr/>
          <p:nvPr/>
        </p:nvGrpSpPr>
        <p:grpSpPr>
          <a:xfrm>
            <a:off x="319623" y="1352043"/>
            <a:ext cx="3241519" cy="3735735"/>
            <a:chOff x="183362" y="1506754"/>
            <a:chExt cx="3241519" cy="3735735"/>
          </a:xfrm>
        </p:grpSpPr>
        <p:pic>
          <p:nvPicPr>
            <p:cNvPr id="35" name="図 34">
              <a:extLst>
                <a:ext uri="{FF2B5EF4-FFF2-40B4-BE49-F238E27FC236}">
                  <a16:creationId xmlns:a16="http://schemas.microsoft.com/office/drawing/2014/main" id="{B26BA861-E58B-419E-B9A4-0A523355014C}"/>
                </a:ext>
              </a:extLst>
            </p:cNvPr>
            <p:cNvPicPr>
              <a:picLocks noChangeAspect="1"/>
            </p:cNvPicPr>
            <p:nvPr/>
          </p:nvPicPr>
          <p:blipFill>
            <a:blip r:embed="rId20"/>
            <a:stretch>
              <a:fillRect/>
            </a:stretch>
          </p:blipFill>
          <p:spPr>
            <a:xfrm>
              <a:off x="183362" y="1506754"/>
              <a:ext cx="3042461" cy="3492403"/>
            </a:xfrm>
            <a:prstGeom prst="rect">
              <a:avLst/>
            </a:prstGeom>
          </p:spPr>
        </p:pic>
        <p:sp>
          <p:nvSpPr>
            <p:cNvPr id="36" name="テキスト ボックス 35">
              <a:extLst>
                <a:ext uri="{FF2B5EF4-FFF2-40B4-BE49-F238E27FC236}">
                  <a16:creationId xmlns:a16="http://schemas.microsoft.com/office/drawing/2014/main" id="{EDAFFE64-E58C-4E15-A249-01B55242602E}"/>
                </a:ext>
              </a:extLst>
            </p:cNvPr>
            <p:cNvSpPr txBox="1"/>
            <p:nvPr/>
          </p:nvSpPr>
          <p:spPr>
            <a:xfrm>
              <a:off x="1709481" y="4934712"/>
              <a:ext cx="1715400" cy="307777"/>
            </a:xfrm>
            <a:prstGeom prst="rect">
              <a:avLst/>
            </a:prstGeom>
            <a:noFill/>
          </p:spPr>
          <p:txBody>
            <a:bodyPr wrap="square" rtlCol="0">
              <a:spAutoFit/>
            </a:bodyPr>
            <a:lstStyle/>
            <a:p>
              <a:r>
                <a:rPr lang="en-US" altLang="ja-JP" sz="1400" dirty="0" err="1"/>
                <a:t>R.P.Chhabra</a:t>
              </a:r>
              <a:r>
                <a:rPr lang="ja-JP" altLang="en-US" sz="1400" dirty="0"/>
                <a:t> </a:t>
              </a:r>
              <a:r>
                <a:rPr lang="en-US" altLang="ja-JP" sz="1400" dirty="0"/>
                <a:t>(2006)</a:t>
              </a:r>
              <a:endParaRPr kumimoji="1" lang="ja-JP" altLang="en-US" sz="1400" dirty="0"/>
            </a:p>
          </p:txBody>
        </p:sp>
        <p:sp>
          <p:nvSpPr>
            <p:cNvPr id="37" name="楕円 36">
              <a:extLst>
                <a:ext uri="{FF2B5EF4-FFF2-40B4-BE49-F238E27FC236}">
                  <a16:creationId xmlns:a16="http://schemas.microsoft.com/office/drawing/2014/main" id="{AF5D37FE-2BD9-4078-B92C-C8B7FD1611A5}"/>
                </a:ext>
              </a:extLst>
            </p:cNvPr>
            <p:cNvSpPr/>
            <p:nvPr/>
          </p:nvSpPr>
          <p:spPr>
            <a:xfrm>
              <a:off x="412955" y="4551968"/>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657E24F0-F13F-47DE-BA7B-1754BA9336A8}"/>
                </a:ext>
              </a:extLst>
            </p:cNvPr>
            <p:cNvSpPr/>
            <p:nvPr/>
          </p:nvSpPr>
          <p:spPr>
            <a:xfrm rot="20508971">
              <a:off x="1571489" y="3874847"/>
              <a:ext cx="1548158" cy="759922"/>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非ニュートン流体・・・せん断速度と応力の関係が</a:t>
            </a:r>
            <a:r>
              <a:rPr kumimoji="1" lang="ja-JP" altLang="en-US" sz="2400" b="1"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sp>
        <p:nvSpPr>
          <p:cNvPr id="42" name="楕円 41">
            <a:extLst>
              <a:ext uri="{FF2B5EF4-FFF2-40B4-BE49-F238E27FC236}">
                <a16:creationId xmlns:a16="http://schemas.microsoft.com/office/drawing/2014/main" id="{CA1AF493-F4E1-44D9-8548-77FE867A6604}"/>
              </a:ext>
            </a:extLst>
          </p:cNvPr>
          <p:cNvSpPr/>
          <p:nvPr/>
        </p:nvSpPr>
        <p:spPr>
          <a:xfrm>
            <a:off x="482014" y="2991730"/>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en-US" altLang="ja-JP" dirty="0"/>
              <a:t>-</a:t>
            </a:r>
            <a:r>
              <a:rPr lang="ja-JP" altLang="en-US" dirty="0"/>
              <a:t> 擬塑性流体中の分散体</a:t>
            </a:r>
            <a:r>
              <a:rPr lang="en-US" altLang="ja-JP" dirty="0"/>
              <a:t>/</a:t>
            </a:r>
            <a:r>
              <a:rPr lang="ja-JP" altLang="en-US" dirty="0"/>
              <a:t>圧力振動</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289369" y="3703390"/>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5400966" y="5109323"/>
            <a:ext cx="2058614"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403" y="1448031"/>
            <a:ext cx="2769151" cy="364606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2559429" y="6140215"/>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4527447" y="887024"/>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3186542" y="3646672"/>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flipV="1">
            <a:off x="4317478" y="3509263"/>
            <a:ext cx="506880" cy="152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69" y="4296208"/>
            <a:ext cx="4133570" cy="1901083"/>
          </a:xfrm>
          <a:prstGeom prst="rect">
            <a:avLst/>
          </a:prstGeom>
        </p:spPr>
      </p:pic>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3672182" y="4038000"/>
            <a:ext cx="123979" cy="416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289369" y="85594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374" y="1379770"/>
            <a:ext cx="3719551" cy="1963851"/>
          </a:xfrm>
          <a:prstGeom prst="rect">
            <a:avLst/>
          </a:prstGeom>
        </p:spPr>
      </p:pic>
      <p:sp>
        <p:nvSpPr>
          <p:cNvPr id="24" name="テキスト ボックス 23">
            <a:extLst>
              <a:ext uri="{FF2B5EF4-FFF2-40B4-BE49-F238E27FC236}">
                <a16:creationId xmlns:a16="http://schemas.microsoft.com/office/drawing/2014/main" id="{6DF9A293-6652-4F9D-96BF-F679ED5DEA42}"/>
              </a:ext>
            </a:extLst>
          </p:cNvPr>
          <p:cNvSpPr txBox="1"/>
          <p:nvPr/>
        </p:nvSpPr>
        <p:spPr>
          <a:xfrm>
            <a:off x="1732574" y="3323704"/>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2632530" y="887024"/>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2601579" y="1225465"/>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4955D55E-F15F-4298-B1BD-2DB888026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0394" y="218401"/>
            <a:ext cx="2961606" cy="1011728"/>
          </a:xfrm>
          <a:prstGeom prst="rect">
            <a:avLst/>
          </a:prstGeom>
        </p:spPr>
      </p:pic>
      <p:sp>
        <p:nvSpPr>
          <p:cNvPr id="21" name="テキスト ボックス 20">
            <a:extLst>
              <a:ext uri="{FF2B5EF4-FFF2-40B4-BE49-F238E27FC236}">
                <a16:creationId xmlns:a16="http://schemas.microsoft.com/office/drawing/2014/main" id="{8FB007D5-2446-447D-B7F9-0FE4B3D17E04}"/>
              </a:ext>
            </a:extLst>
          </p:cNvPr>
          <p:cNvSpPr txBox="1"/>
          <p:nvPr/>
        </p:nvSpPr>
        <p:spPr>
          <a:xfrm>
            <a:off x="7442113" y="855943"/>
            <a:ext cx="165488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気泡振動</a:t>
            </a:r>
          </a:p>
        </p:txBody>
      </p:sp>
      <p:pic>
        <p:nvPicPr>
          <p:cNvPr id="25" name="図 24">
            <a:extLst>
              <a:ext uri="{FF2B5EF4-FFF2-40B4-BE49-F238E27FC236}">
                <a16:creationId xmlns:a16="http://schemas.microsoft.com/office/drawing/2014/main" id="{E55A2450-D613-4496-A4F2-746B52DA05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59580" y="1394336"/>
            <a:ext cx="2994738" cy="2854923"/>
          </a:xfrm>
          <a:prstGeom prst="rect">
            <a:avLst/>
          </a:prstGeom>
        </p:spPr>
      </p:pic>
      <p:cxnSp>
        <p:nvCxnSpPr>
          <p:cNvPr id="26" name="直線矢印コネクタ 25">
            <a:extLst>
              <a:ext uri="{FF2B5EF4-FFF2-40B4-BE49-F238E27FC236}">
                <a16:creationId xmlns:a16="http://schemas.microsoft.com/office/drawing/2014/main" id="{D375FC7A-BD44-4240-BDBC-B8621D827570}"/>
              </a:ext>
            </a:extLst>
          </p:cNvPr>
          <p:cNvCxnSpPr>
            <a:cxnSpLocks/>
          </p:cNvCxnSpPr>
          <p:nvPr/>
        </p:nvCxnSpPr>
        <p:spPr>
          <a:xfrm>
            <a:off x="9230394" y="410102"/>
            <a:ext cx="2943225" cy="0"/>
          </a:xfrm>
          <a:prstGeom prst="straightConnector1">
            <a:avLst/>
          </a:prstGeom>
          <a:ln w="66675">
            <a:solidFill>
              <a:srgbClr val="FDE23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045D972-0D0D-4E80-989B-937DABD41219}"/>
              </a:ext>
            </a:extLst>
          </p:cNvPr>
          <p:cNvSpPr txBox="1"/>
          <p:nvPr/>
        </p:nvSpPr>
        <p:spPr>
          <a:xfrm>
            <a:off x="10159081" y="230875"/>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29" name="楕円 28">
            <a:extLst>
              <a:ext uri="{FF2B5EF4-FFF2-40B4-BE49-F238E27FC236}">
                <a16:creationId xmlns:a16="http://schemas.microsoft.com/office/drawing/2014/main" id="{D2916B62-62BC-49C8-B6CD-54986E45E38C}"/>
              </a:ext>
            </a:extLst>
          </p:cNvPr>
          <p:cNvSpPr/>
          <p:nvPr/>
        </p:nvSpPr>
        <p:spPr>
          <a:xfrm>
            <a:off x="9373978" y="1398548"/>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21076911-3549-4FA7-B9B7-5FEE5E2EF0A6}"/>
              </a:ext>
            </a:extLst>
          </p:cNvPr>
          <p:cNvSpPr txBox="1"/>
          <p:nvPr/>
        </p:nvSpPr>
        <p:spPr>
          <a:xfrm>
            <a:off x="10485784" y="3455155"/>
            <a:ext cx="1701978" cy="584775"/>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a:t>
            </a:r>
            <a:br>
              <a:rPr lang="en-US" altLang="ja-JP" sz="1600" dirty="0"/>
            </a:br>
            <a:r>
              <a:rPr lang="en-US" altLang="ja-JP" sz="1600" dirty="0"/>
              <a:t>(2008)</a:t>
            </a:r>
            <a:endParaRPr kumimoji="1" lang="ja-JP" altLang="en-US" sz="1600" dirty="0"/>
          </a:p>
        </p:txBody>
      </p:sp>
      <p:sp>
        <p:nvSpPr>
          <p:cNvPr id="33" name="楕円 32">
            <a:extLst>
              <a:ext uri="{FF2B5EF4-FFF2-40B4-BE49-F238E27FC236}">
                <a16:creationId xmlns:a16="http://schemas.microsoft.com/office/drawing/2014/main" id="{A584D86A-414A-405D-89FB-B3BCE9449A5F}"/>
              </a:ext>
            </a:extLst>
          </p:cNvPr>
          <p:cNvSpPr/>
          <p:nvPr/>
        </p:nvSpPr>
        <p:spPr>
          <a:xfrm>
            <a:off x="7935900" y="1423090"/>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27E095A9-C337-4733-A674-E0093C529E09}"/>
              </a:ext>
            </a:extLst>
          </p:cNvPr>
          <p:cNvSpPr/>
          <p:nvPr/>
        </p:nvSpPr>
        <p:spPr>
          <a:xfrm>
            <a:off x="8675455" y="1398548"/>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5" name="グループ化 34">
            <a:extLst>
              <a:ext uri="{FF2B5EF4-FFF2-40B4-BE49-F238E27FC236}">
                <a16:creationId xmlns:a16="http://schemas.microsoft.com/office/drawing/2014/main" id="{BD40D1A7-727B-4E28-961B-9900C0BC83AB}"/>
              </a:ext>
            </a:extLst>
          </p:cNvPr>
          <p:cNvGrpSpPr/>
          <p:nvPr/>
        </p:nvGrpSpPr>
        <p:grpSpPr>
          <a:xfrm>
            <a:off x="8744503" y="4127418"/>
            <a:ext cx="3036641" cy="2069873"/>
            <a:chOff x="6871856" y="3227363"/>
            <a:chExt cx="3036641" cy="2069873"/>
          </a:xfrm>
        </p:grpSpPr>
        <p:pic>
          <p:nvPicPr>
            <p:cNvPr id="38" name="図 37">
              <a:extLst>
                <a:ext uri="{FF2B5EF4-FFF2-40B4-BE49-F238E27FC236}">
                  <a16:creationId xmlns:a16="http://schemas.microsoft.com/office/drawing/2014/main" id="{0BA4298E-ED60-4F45-81BE-EF2A03DCF939}"/>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54776" b="51548"/>
            <a:stretch/>
          </p:blipFill>
          <p:spPr>
            <a:xfrm>
              <a:off x="6871856" y="3227363"/>
              <a:ext cx="2506758" cy="2069873"/>
            </a:xfrm>
            <a:prstGeom prst="rect">
              <a:avLst/>
            </a:prstGeom>
          </p:spPr>
        </p:pic>
        <p:sp>
          <p:nvSpPr>
            <p:cNvPr id="37" name="テキスト ボックス 36">
              <a:extLst>
                <a:ext uri="{FF2B5EF4-FFF2-40B4-BE49-F238E27FC236}">
                  <a16:creationId xmlns:a16="http://schemas.microsoft.com/office/drawing/2014/main" id="{5906F608-3196-4DC6-B132-42EEF7304DFB}"/>
                </a:ext>
              </a:extLst>
            </p:cNvPr>
            <p:cNvSpPr txBox="1"/>
            <p:nvPr/>
          </p:nvSpPr>
          <p:spPr>
            <a:xfrm>
              <a:off x="8748516" y="3331120"/>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40" name="テキスト ボックス 39">
            <a:extLst>
              <a:ext uri="{FF2B5EF4-FFF2-40B4-BE49-F238E27FC236}">
                <a16:creationId xmlns:a16="http://schemas.microsoft.com/office/drawing/2014/main" id="{B8FD5844-2312-4DB2-87E4-975FB9519E2C}"/>
              </a:ext>
            </a:extLst>
          </p:cNvPr>
          <p:cNvSpPr txBox="1"/>
          <p:nvPr/>
        </p:nvSpPr>
        <p:spPr>
          <a:xfrm>
            <a:off x="7302691" y="5317677"/>
            <a:ext cx="1811772" cy="584775"/>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42" name="テキスト ボックス 41">
            <a:extLst>
              <a:ext uri="{FF2B5EF4-FFF2-40B4-BE49-F238E27FC236}">
                <a16:creationId xmlns:a16="http://schemas.microsoft.com/office/drawing/2014/main" id="{0BAB9E87-B5C0-4CC3-8314-A246A8E5792F}"/>
              </a:ext>
            </a:extLst>
          </p:cNvPr>
          <p:cNvSpPr txBox="1"/>
          <p:nvPr/>
        </p:nvSpPr>
        <p:spPr>
          <a:xfrm>
            <a:off x="7381135" y="4296208"/>
            <a:ext cx="1654883"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44" name="テキスト ボックス 43">
            <a:extLst>
              <a:ext uri="{FF2B5EF4-FFF2-40B4-BE49-F238E27FC236}">
                <a16:creationId xmlns:a16="http://schemas.microsoft.com/office/drawing/2014/main" id="{BF62F2C3-676E-452B-980C-A245BFF344F7}"/>
              </a:ext>
            </a:extLst>
          </p:cNvPr>
          <p:cNvSpPr txBox="1"/>
          <p:nvPr/>
        </p:nvSpPr>
        <p:spPr>
          <a:xfrm>
            <a:off x="4889310" y="6271784"/>
            <a:ext cx="6180485" cy="461665"/>
          </a:xfrm>
          <a:prstGeom prst="rect">
            <a:avLst/>
          </a:prstGeom>
          <a:noFill/>
          <a:ln w="57150">
            <a:solidFill>
              <a:schemeClr val="accent4">
                <a:lumMod val="60000"/>
                <a:lumOff val="40000"/>
              </a:schemeClr>
            </a:solidFill>
          </a:ln>
        </p:spPr>
        <p:txBody>
          <a:bodyPr wrap="square" rtlCol="0" anchor="b">
            <a:spAutoFit/>
          </a:bodyPr>
          <a:lstStyle/>
          <a:p>
            <a:pPr algn="ctr"/>
            <a:r>
              <a:rPr kumimoji="1" lang="ja-JP" altLang="en-US" sz="2400" b="1" dirty="0"/>
              <a:t>落下する</a:t>
            </a:r>
            <a:r>
              <a:rPr kumimoji="1" lang="ja-JP" altLang="en-US" sz="2400" b="1" dirty="0">
                <a:solidFill>
                  <a:srgbClr val="FF0000"/>
                </a:solidFill>
              </a:rPr>
              <a:t>剛体球</a:t>
            </a:r>
            <a:r>
              <a:rPr kumimoji="1" lang="ja-JP" altLang="en-US" sz="2400" b="1" dirty="0"/>
              <a:t>に</a:t>
            </a:r>
            <a:r>
              <a:rPr kumimoji="1" lang="ja-JP" altLang="en-US" sz="2400" b="1" dirty="0">
                <a:solidFill>
                  <a:srgbClr val="FF0000"/>
                </a:solidFill>
              </a:rPr>
              <a:t>超音波照射</a:t>
            </a:r>
            <a:r>
              <a:rPr kumimoji="1" lang="ja-JP" altLang="en-US" sz="2400" b="1" dirty="0"/>
              <a:t>を行うと？</a:t>
            </a:r>
          </a:p>
        </p:txBody>
      </p: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9" grpId="0" animBg="1"/>
      <p:bldP spid="33" grpId="0" animBg="1"/>
      <p:bldP spid="34" grpId="0" animBg="1"/>
      <p:bldP spid="40" grpId="0"/>
      <p:bldP spid="42" grpId="0" animBg="1"/>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63D8D-49FD-4012-9DFA-B7ECB0EBC9D8}"/>
              </a:ext>
            </a:extLst>
          </p:cNvPr>
          <p:cNvSpPr>
            <a:spLocks noGrp="1"/>
          </p:cNvSpPr>
          <p:nvPr>
            <p:ph type="title"/>
          </p:nvPr>
        </p:nvSpPr>
        <p:spPr/>
        <p:txBody>
          <a:bodyPr/>
          <a:lstStyle/>
          <a:p>
            <a:r>
              <a:rPr kumimoji="1" lang="en-US" altLang="ja-JP" dirty="0"/>
              <a:t>PAA</a:t>
            </a:r>
            <a:r>
              <a:rPr kumimoji="1" lang="ja-JP" altLang="en-US" dirty="0"/>
              <a:t>溶液濃度と</a:t>
            </a:r>
            <a:r>
              <a:rPr kumimoji="1" lang="en-US" altLang="ja-JP" dirty="0"/>
              <a:t>τ</a:t>
            </a:r>
            <a:r>
              <a:rPr kumimoji="1" lang="en-US" altLang="ja-JP" baseline="-25000" dirty="0"/>
              <a:t>0</a:t>
            </a:r>
            <a:r>
              <a:rPr kumimoji="1" lang="ja-JP" altLang="en-US" dirty="0"/>
              <a:t>の関係性</a:t>
            </a:r>
          </a:p>
        </p:txBody>
      </p:sp>
      <p:pic>
        <p:nvPicPr>
          <p:cNvPr id="5" name="図 4" descr="花火のcg&#10;&#10;自動的に生成された説明">
            <a:extLst>
              <a:ext uri="{FF2B5EF4-FFF2-40B4-BE49-F238E27FC236}">
                <a16:creationId xmlns:a16="http://schemas.microsoft.com/office/drawing/2014/main" id="{9847071E-8E61-4F6A-86F4-00D9D938F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1186199"/>
            <a:ext cx="8210550" cy="5490826"/>
          </a:xfrm>
          <a:prstGeom prst="rect">
            <a:avLst/>
          </a:prstGeom>
        </p:spPr>
      </p:pic>
      <p:sp>
        <p:nvSpPr>
          <p:cNvPr id="6" name="テキスト ボックス 5">
            <a:extLst>
              <a:ext uri="{FF2B5EF4-FFF2-40B4-BE49-F238E27FC236}">
                <a16:creationId xmlns:a16="http://schemas.microsoft.com/office/drawing/2014/main" id="{66F6F130-CC82-407A-BB96-3EE61A14FFCE}"/>
              </a:ext>
            </a:extLst>
          </p:cNvPr>
          <p:cNvSpPr txBox="1"/>
          <p:nvPr/>
        </p:nvSpPr>
        <p:spPr>
          <a:xfrm>
            <a:off x="7572376" y="4433507"/>
            <a:ext cx="2835161" cy="1456489"/>
          </a:xfrm>
          <a:prstGeom prst="rect">
            <a:avLst/>
          </a:prstGeom>
          <a:solidFill>
            <a:schemeClr val="accent4">
              <a:lumMod val="60000"/>
              <a:lumOff val="40000"/>
            </a:schemeClr>
          </a:solidFill>
        </p:spPr>
        <p:txBody>
          <a:bodyPr wrap="square" rtlCol="0" anchor="ctr">
            <a:spAutoFit/>
          </a:bodyPr>
          <a:lstStyle/>
          <a:p>
            <a:pPr>
              <a:lnSpc>
                <a:spcPct val="120000"/>
              </a:lnSpc>
              <a:spcAft>
                <a:spcPts val="600"/>
              </a:spcAft>
            </a:pPr>
            <a:r>
              <a:rPr kumimoji="1" lang="ja-JP" altLang="en-US" sz="2400" dirty="0"/>
              <a:t>濃度が上昇すると，</a:t>
            </a:r>
            <a:br>
              <a:rPr kumimoji="1" lang="en-US" altLang="ja-JP" sz="2400" dirty="0"/>
            </a:br>
            <a:r>
              <a:rPr kumimoji="1" lang="en-US" altLang="ja-JP" sz="2400" dirty="0"/>
              <a:t>τ0</a:t>
            </a:r>
            <a:r>
              <a:rPr kumimoji="1" lang="ja-JP" altLang="en-US" sz="2400" dirty="0"/>
              <a:t>が上昇している</a:t>
            </a:r>
            <a:endParaRPr kumimoji="1" lang="en-US" altLang="ja-JP" sz="2400" dirty="0"/>
          </a:p>
          <a:p>
            <a:pPr>
              <a:lnSpc>
                <a:spcPct val="120000"/>
              </a:lnSpc>
              <a:spcAft>
                <a:spcPts val="600"/>
              </a:spcAft>
            </a:pPr>
            <a:r>
              <a:rPr kumimoji="1" lang="ja-JP" altLang="en-US" sz="2400" dirty="0"/>
              <a:t>⇒弾性影響が大</a:t>
            </a:r>
            <a:endParaRPr kumimoji="1" lang="en-US" altLang="ja-JP" sz="2400" dirty="0"/>
          </a:p>
        </p:txBody>
      </p:sp>
      <p:cxnSp>
        <p:nvCxnSpPr>
          <p:cNvPr id="8" name="直線矢印コネクタ 7">
            <a:extLst>
              <a:ext uri="{FF2B5EF4-FFF2-40B4-BE49-F238E27FC236}">
                <a16:creationId xmlns:a16="http://schemas.microsoft.com/office/drawing/2014/main" id="{079F5E9E-768B-4706-87FE-93B4922A59C1}"/>
              </a:ext>
            </a:extLst>
          </p:cNvPr>
          <p:cNvCxnSpPr>
            <a:cxnSpLocks/>
          </p:cNvCxnSpPr>
          <p:nvPr/>
        </p:nvCxnSpPr>
        <p:spPr>
          <a:xfrm flipV="1">
            <a:off x="4248151" y="2047875"/>
            <a:ext cx="2752725" cy="1066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4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ナイロン </a:t>
            </a:r>
            <a:r>
              <a:rPr lang="en-US" altLang="ja-JP" dirty="0"/>
              <a:t>0.05wt.%</a:t>
            </a:r>
            <a:endParaRPr kumimoji="1" lang="ja-JP" altLang="en-US" dirty="0"/>
          </a:p>
        </p:txBody>
      </p:sp>
      <p:pic>
        <p:nvPicPr>
          <p:cNvPr id="4" name="図 3">
            <a:extLst>
              <a:ext uri="{FF2B5EF4-FFF2-40B4-BE49-F238E27FC236}">
                <a16:creationId xmlns:a16="http://schemas.microsoft.com/office/drawing/2014/main" id="{79952F40-B432-40C8-9979-BC4808BB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2"/>
            <a:ext cx="8639998" cy="4320000"/>
          </a:xfrm>
          <a:prstGeom prst="rect">
            <a:avLst/>
          </a:prstGeom>
        </p:spPr>
      </p:pic>
    </p:spTree>
    <p:extLst>
      <p:ext uri="{BB962C8B-B14F-4D97-AF65-F5344CB8AC3E}">
        <p14:creationId xmlns:p14="http://schemas.microsoft.com/office/powerpoint/2010/main" val="1716177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アルミニウム </a:t>
            </a:r>
            <a:r>
              <a:rPr lang="en-US" altLang="ja-JP" dirty="0"/>
              <a:t>0.2wt.%</a:t>
            </a:r>
            <a:endParaRPr kumimoji="1" lang="ja-JP" altLang="en-US" dirty="0"/>
          </a:p>
        </p:txBody>
      </p:sp>
      <p:pic>
        <p:nvPicPr>
          <p:cNvPr id="5" name="図 4">
            <a:extLst>
              <a:ext uri="{FF2B5EF4-FFF2-40B4-BE49-F238E27FC236}">
                <a16:creationId xmlns:a16="http://schemas.microsoft.com/office/drawing/2014/main" id="{67F984D5-8484-452F-8BBD-FAE2FC97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19271"/>
            <a:ext cx="8639998" cy="4320000"/>
          </a:xfrm>
          <a:prstGeom prst="rect">
            <a:avLst/>
          </a:prstGeom>
        </p:spPr>
      </p:pic>
    </p:spTree>
    <p:extLst>
      <p:ext uri="{BB962C8B-B14F-4D97-AF65-F5344CB8AC3E}">
        <p14:creationId xmlns:p14="http://schemas.microsoft.com/office/powerpoint/2010/main" val="79159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6057080" cy="1800441"/>
            <a:chOff x="6660181" y="985657"/>
            <a:chExt cx="6057080" cy="1800441"/>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9986219" y="1979258"/>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6" name="グループ化 5">
            <a:extLst>
              <a:ext uri="{FF2B5EF4-FFF2-40B4-BE49-F238E27FC236}">
                <a16:creationId xmlns:a16="http://schemas.microsoft.com/office/drawing/2014/main" id="{5A978E0B-E863-4844-A09B-E522142434CA}"/>
              </a:ext>
            </a:extLst>
          </p:cNvPr>
          <p:cNvGrpSpPr/>
          <p:nvPr/>
        </p:nvGrpSpPr>
        <p:grpSpPr>
          <a:xfrm>
            <a:off x="9103405" y="1304429"/>
            <a:ext cx="1383617" cy="881348"/>
            <a:chOff x="9103405" y="1304429"/>
            <a:chExt cx="1383617" cy="881348"/>
          </a:xfrm>
        </p:grpSpPr>
        <p:sp>
          <p:nvSpPr>
            <p:cNvPr id="41" name="正方形/長方形 40">
              <a:extLst>
                <a:ext uri="{FF2B5EF4-FFF2-40B4-BE49-F238E27FC236}">
                  <a16:creationId xmlns:a16="http://schemas.microsoft.com/office/drawing/2014/main" id="{2DC33229-1E5F-4888-A802-06F0DB48A6C3}"/>
                </a:ext>
              </a:extLst>
            </p:cNvPr>
            <p:cNvSpPr/>
            <p:nvPr/>
          </p:nvSpPr>
          <p:spPr>
            <a:xfrm>
              <a:off x="9103405" y="1304429"/>
              <a:ext cx="1383617" cy="881348"/>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5" name="図 4" descr="\documentclass{article}&#10;\usepackage{color}&#10;\usepackage{amsmath}&#10;\pagestyle{empty}&#10;\begin{document}&#10;\begin{equation*}&#10;\dot{\gamma}\sim \frac{U_\text{T}}{a}&#10;\end{equation*}&#10;\end{document}" title="IguanaTex Bitmap Display">
              <a:extLst>
                <a:ext uri="{FF2B5EF4-FFF2-40B4-BE49-F238E27FC236}">
                  <a16:creationId xmlns:a16="http://schemas.microsoft.com/office/drawing/2014/main" id="{2D0D6C94-9E69-483C-8DEF-35949582BA22}"/>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9228151" y="1394799"/>
              <a:ext cx="1134124" cy="700609"/>
            </a:xfrm>
            <a:prstGeom prst="rect">
              <a:avLst/>
            </a:prstGeom>
            <a:ln>
              <a:no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p:bldP spid="88" grpId="0"/>
      <p:bldP spid="89" grpId="0"/>
      <p:bldP spid="90" grpId="0" animBg="1"/>
      <p:bldP spid="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905A-3387-4DDF-AD30-3ACDDF77ECB3}"/>
              </a:ext>
            </a:extLst>
          </p:cNvPr>
          <p:cNvSpPr>
            <a:spLocks noGrp="1"/>
          </p:cNvSpPr>
          <p:nvPr>
            <p:ph type="title"/>
          </p:nvPr>
        </p:nvSpPr>
        <p:spPr/>
        <p:txBody>
          <a:bodyPr/>
          <a:lstStyle/>
          <a:p>
            <a:r>
              <a:rPr lang="ja-JP" altLang="en-US" dirty="0"/>
              <a:t>アルミニウム</a:t>
            </a:r>
            <a:r>
              <a:rPr lang="en-US" altLang="ja-JP" dirty="0"/>
              <a:t>0.5wt.%</a:t>
            </a:r>
            <a:endParaRPr kumimoji="1" lang="ja-JP" altLang="en-US" dirty="0"/>
          </a:p>
        </p:txBody>
      </p:sp>
      <p:pic>
        <p:nvPicPr>
          <p:cNvPr id="4" name="図 3">
            <a:extLst>
              <a:ext uri="{FF2B5EF4-FFF2-40B4-BE49-F238E27FC236}">
                <a16:creationId xmlns:a16="http://schemas.microsoft.com/office/drawing/2014/main" id="{3927F6CE-9D07-4CAC-BFF9-665A4B8CD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85946"/>
            <a:ext cx="8639998" cy="4320000"/>
          </a:xfrm>
          <a:prstGeom prst="rect">
            <a:avLst/>
          </a:prstGeom>
        </p:spPr>
      </p:pic>
    </p:spTree>
    <p:extLst>
      <p:ext uri="{BB962C8B-B14F-4D97-AF65-F5344CB8AC3E}">
        <p14:creationId xmlns:p14="http://schemas.microsoft.com/office/powerpoint/2010/main" val="3586698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EEC93-6C78-48FB-B766-86C76788EE1C}"/>
              </a:ext>
            </a:extLst>
          </p:cNvPr>
          <p:cNvSpPr>
            <a:spLocks noGrp="1"/>
          </p:cNvSpPr>
          <p:nvPr>
            <p:ph type="title"/>
          </p:nvPr>
        </p:nvSpPr>
        <p:spPr/>
        <p:txBody>
          <a:bodyPr/>
          <a:lstStyle/>
          <a:p>
            <a:r>
              <a:rPr lang="ja-JP" altLang="en-US" dirty="0"/>
              <a:t>ステンレス</a:t>
            </a:r>
            <a:r>
              <a:rPr lang="en-US" altLang="ja-JP" dirty="0"/>
              <a:t>0.5wt.%</a:t>
            </a:r>
            <a:endParaRPr kumimoji="1" lang="ja-JP" altLang="en-US" dirty="0"/>
          </a:p>
        </p:txBody>
      </p:sp>
      <p:pic>
        <p:nvPicPr>
          <p:cNvPr id="5" name="図 4">
            <a:extLst>
              <a:ext uri="{FF2B5EF4-FFF2-40B4-BE49-F238E27FC236}">
                <a16:creationId xmlns:a16="http://schemas.microsoft.com/office/drawing/2014/main" id="{D445EE90-0C1E-4477-8647-98A62461D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1"/>
            <a:ext cx="8639998" cy="4320000"/>
          </a:xfrm>
          <a:prstGeom prst="rect">
            <a:avLst/>
          </a:prstGeom>
        </p:spPr>
      </p:pic>
    </p:spTree>
    <p:extLst>
      <p:ext uri="{BB962C8B-B14F-4D97-AF65-F5344CB8AC3E}">
        <p14:creationId xmlns:p14="http://schemas.microsoft.com/office/powerpoint/2010/main" val="2602568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6C8DD-4F6C-4CB7-9140-8B0D98A752FF}"/>
              </a:ext>
            </a:extLst>
          </p:cNvPr>
          <p:cNvSpPr>
            <a:spLocks noGrp="1"/>
          </p:cNvSpPr>
          <p:nvPr>
            <p:ph type="title"/>
          </p:nvPr>
        </p:nvSpPr>
        <p:spPr/>
        <p:txBody>
          <a:bodyPr/>
          <a:lstStyle/>
          <a:p>
            <a:r>
              <a:rPr lang="ja-JP" altLang="en-US" dirty="0"/>
              <a:t>真鍮</a:t>
            </a:r>
            <a:r>
              <a:rPr lang="en-US" altLang="ja-JP" dirty="0"/>
              <a:t>0.5wt.%</a:t>
            </a:r>
            <a:endParaRPr kumimoji="1" lang="ja-JP" altLang="en-US" dirty="0"/>
          </a:p>
        </p:txBody>
      </p:sp>
      <p:pic>
        <p:nvPicPr>
          <p:cNvPr id="4" name="図 3">
            <a:extLst>
              <a:ext uri="{FF2B5EF4-FFF2-40B4-BE49-F238E27FC236}">
                <a16:creationId xmlns:a16="http://schemas.microsoft.com/office/drawing/2014/main" id="{BB88761A-E21B-42EB-A67C-E016FE1A5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647821"/>
            <a:ext cx="8639998" cy="4320000"/>
          </a:xfrm>
          <a:prstGeom prst="rect">
            <a:avLst/>
          </a:prstGeom>
        </p:spPr>
      </p:pic>
    </p:spTree>
    <p:extLst>
      <p:ext uri="{BB962C8B-B14F-4D97-AF65-F5344CB8AC3E}">
        <p14:creationId xmlns:p14="http://schemas.microsoft.com/office/powerpoint/2010/main" val="115262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5E4F5-E9A8-476B-8DF9-EC614205E9B0}"/>
              </a:ext>
            </a:extLst>
          </p:cNvPr>
          <p:cNvSpPr>
            <a:spLocks noGrp="1"/>
          </p:cNvSpPr>
          <p:nvPr>
            <p:ph type="title"/>
          </p:nvPr>
        </p:nvSpPr>
        <p:spPr/>
        <p:txBody>
          <a:bodyPr/>
          <a:lstStyle/>
          <a:p>
            <a:r>
              <a:rPr lang="ja-JP" altLang="en-US" dirty="0"/>
              <a:t>ステンレス</a:t>
            </a:r>
            <a:r>
              <a:rPr lang="en-US" altLang="ja-JP" dirty="0"/>
              <a:t>1.3wt.%</a:t>
            </a:r>
            <a:endParaRPr kumimoji="1" lang="ja-JP" altLang="en-US" dirty="0"/>
          </a:p>
        </p:txBody>
      </p:sp>
      <p:pic>
        <p:nvPicPr>
          <p:cNvPr id="4" name="図 3">
            <a:extLst>
              <a:ext uri="{FF2B5EF4-FFF2-40B4-BE49-F238E27FC236}">
                <a16:creationId xmlns:a16="http://schemas.microsoft.com/office/drawing/2014/main" id="{F5DBD27A-E55D-403E-A93A-4F4FBBF8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90696"/>
            <a:ext cx="8639998" cy="4320000"/>
          </a:xfrm>
          <a:prstGeom prst="rect">
            <a:avLst/>
          </a:prstGeom>
        </p:spPr>
      </p:pic>
    </p:spTree>
    <p:extLst>
      <p:ext uri="{BB962C8B-B14F-4D97-AF65-F5344CB8AC3E}">
        <p14:creationId xmlns:p14="http://schemas.microsoft.com/office/powerpoint/2010/main" val="83682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818975" y="3429000"/>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960263"/>
          </a:xfrm>
          <a:prstGeom prst="rect">
            <a:avLst/>
          </a:prstGeom>
          <a:noFill/>
          <a:ln w="57150">
            <a:solidFill>
              <a:schemeClr val="accent4">
                <a:lumMod val="60000"/>
                <a:lumOff val="40000"/>
              </a:schemeClr>
            </a:solidFill>
          </a:ln>
        </p:spPr>
        <p:txBody>
          <a:bodyPr wrap="square" rtlCol="0">
            <a:spAutoFit/>
          </a:bodyPr>
          <a:lstStyle/>
          <a:p>
            <a:pPr>
              <a:lnSpc>
                <a:spcPct val="120000"/>
              </a:lnSpc>
            </a:pPr>
            <a:r>
              <a:rPr kumimoji="1" lang="ja-JP" altLang="en-US" sz="2400" dirty="0"/>
              <a:t>超音波照射によって高速化</a:t>
            </a:r>
            <a:endParaRPr kumimoji="1" lang="en-US" altLang="ja-JP" sz="2400" dirty="0"/>
          </a:p>
          <a:p>
            <a:pPr>
              <a:lnSpc>
                <a:spcPct val="12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111FA-368A-4020-BCA3-21AF15937734}"/>
              </a:ext>
            </a:extLst>
          </p:cNvPr>
          <p:cNvSpPr>
            <a:spLocks noGrp="1"/>
          </p:cNvSpPr>
          <p:nvPr>
            <p:ph type="title"/>
          </p:nvPr>
        </p:nvSpPr>
        <p:spPr/>
        <p:txBody>
          <a:bodyPr/>
          <a:lstStyle/>
          <a:p>
            <a:r>
              <a:rPr lang="ja-JP" altLang="en-US" dirty="0"/>
              <a:t>弾性特徴</a:t>
            </a:r>
            <a:endParaRPr kumimoji="1" lang="ja-JP" altLang="en-US" dirty="0"/>
          </a:p>
        </p:txBody>
      </p:sp>
      <p:pic>
        <p:nvPicPr>
          <p:cNvPr id="6" name="図 5">
            <a:extLst>
              <a:ext uri="{FF2B5EF4-FFF2-40B4-BE49-F238E27FC236}">
                <a16:creationId xmlns:a16="http://schemas.microsoft.com/office/drawing/2014/main" id="{0AD88DE1-C469-4509-9BD6-9BF72608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cxnSp>
        <p:nvCxnSpPr>
          <p:cNvPr id="8" name="直線矢印コネクタ 7">
            <a:extLst>
              <a:ext uri="{FF2B5EF4-FFF2-40B4-BE49-F238E27FC236}">
                <a16:creationId xmlns:a16="http://schemas.microsoft.com/office/drawing/2014/main" id="{405DA6B5-16B1-4696-B88B-26057121A71F}"/>
              </a:ext>
            </a:extLst>
          </p:cNvPr>
          <p:cNvCxnSpPr>
            <a:cxnSpLocks/>
          </p:cNvCxnSpPr>
          <p:nvPr/>
        </p:nvCxnSpPr>
        <p:spPr>
          <a:xfrm flipV="1">
            <a:off x="5081240" y="1851102"/>
            <a:ext cx="3323063" cy="257593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940BC188-BB22-4C02-B4F8-9F290A076B8A}"/>
              </a:ext>
            </a:extLst>
          </p:cNvPr>
          <p:cNvSpPr txBox="1"/>
          <p:nvPr/>
        </p:nvSpPr>
        <p:spPr>
          <a:xfrm>
            <a:off x="1776001" y="6062941"/>
            <a:ext cx="8667146"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オーバーシュートと，弾性的特徴を表す</a:t>
            </a:r>
            <a:r>
              <a:rPr kumimoji="1" lang="en-US" altLang="ja-JP" sz="2400" dirty="0"/>
              <a:t>De</a:t>
            </a:r>
            <a:r>
              <a:rPr kumimoji="1" lang="ja-JP" altLang="en-US" sz="2400" dirty="0"/>
              <a:t>数では正の相関</a:t>
            </a:r>
            <a:endParaRPr kumimoji="1" lang="ja-JP" altLang="en-US" sz="2000" dirty="0"/>
          </a:p>
        </p:txBody>
      </p:sp>
    </p:spTree>
    <p:extLst>
      <p:ext uri="{BB962C8B-B14F-4D97-AF65-F5344CB8AC3E}">
        <p14:creationId xmlns:p14="http://schemas.microsoft.com/office/powerpoint/2010/main" val="51343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1852" y="2647860"/>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1383" y="1996488"/>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494020" y="3735375"/>
            <a:ext cx="1453164" cy="972000"/>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8607" y="500056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071138" y="3093052"/>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60411" y="2017583"/>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12" name="図 11"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8B0D5FB4-8A9C-4053-B91A-3BB2DC9B80CC}"/>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78001" y="2296556"/>
            <a:ext cx="2354000" cy="792000"/>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254873"/>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8" name="図 7"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0FF77A61-D0F5-4FCE-A83A-8BBE39B9D7AD}"/>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067643" y="3779529"/>
            <a:ext cx="2363139" cy="627366"/>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46" grpId="0"/>
      <p:bldP spid="63" grpId="0"/>
      <p:bldP spid="65" grpId="0"/>
      <p:bldP spid="78" grpId="0"/>
      <p:bldP spid="82"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lang="ja-JP" altLang="en-US" dirty="0"/>
              <a:t>粘度と高速化の関係</a:t>
            </a:r>
            <a:endParaRPr kumimoji="1" lang="ja-JP" altLang="en-US" dirty="0"/>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465899" y="866346"/>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465899"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時間平均応力</a:t>
            </a:r>
            <a:endParaRPr kumimoji="1" lang="en-US" altLang="ja-JP" sz="2400" b="1"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465899" y="365276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18072"/>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0" y="86634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落下速度 </a:t>
            </a:r>
            <a:endParaRPr kumimoji="1" lang="ja-JP" altLang="en-US" sz="2400" b="1"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892678" y="866346"/>
            <a:ext cx="2342703" cy="738664"/>
          </a:xfrm>
          <a:prstGeom prst="rect">
            <a:avLst/>
          </a:prstGeom>
          <a:solidFill>
            <a:schemeClr val="accent4">
              <a:lumMod val="60000"/>
              <a:lumOff val="40000"/>
            </a:schemeClr>
          </a:solidFill>
        </p:spPr>
        <p:txBody>
          <a:bodyPr wrap="square" rtlCol="0" anchor="ctr">
            <a:spAutoFit/>
          </a:bodyPr>
          <a:lstStyle/>
          <a:p>
            <a:pPr algn="ctr"/>
            <a:r>
              <a:rPr kumimoji="1" lang="ja-JP" altLang="en-US" sz="2400" b="1" dirty="0"/>
              <a:t>終端速度</a:t>
            </a:r>
            <a:endParaRPr kumimoji="1" lang="en-US" altLang="ja-JP" sz="2400" b="1" dirty="0"/>
          </a:p>
          <a:p>
            <a:pPr algn="ctr"/>
            <a:r>
              <a:rPr kumimoji="1" lang="ja-JP" altLang="en-US" dirty="0"/>
              <a:t>（超音波照射なし）</a:t>
            </a:r>
            <a:endParaRPr kumimoji="1" lang="ja-JP" altLang="en-US"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13360" y="5448904"/>
            <a:ext cx="2232807"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高速化度合い</a:t>
            </a:r>
            <a:endParaRPr kumimoji="1" lang="ja-JP" altLang="en-US" sz="2400" b="1"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solidFill>
                  <a:srgbClr val="FF0000"/>
                </a:solidFill>
              </a:rPr>
              <a:t>音響境界層内粘度</a:t>
            </a:r>
            <a:r>
              <a:rPr kumimoji="1" lang="ja-JP" altLang="en-US" sz="2400" dirty="0"/>
              <a:t>による影響</a:t>
            </a:r>
          </a:p>
        </p:txBody>
      </p:sp>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653960" y="1167620"/>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24"/>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25"/>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5" name="図 4" descr="\documentclass{article}&#10;\usepackage{color}&#10;\usepackage{amsmath}&#10;\pagestyle{empty}&#10;\begin{document}&#10;\begin{equation*}&#10;D\sim\left(\Delta\rho\right)a^3g&#10;\end{equation*}&#10;\end{document}" title="IguanaTex Bitmap Display">
            <a:extLst>
              <a:ext uri="{FF2B5EF4-FFF2-40B4-BE49-F238E27FC236}">
                <a16:creationId xmlns:a16="http://schemas.microsoft.com/office/drawing/2014/main" id="{11A485EE-9142-442F-B073-0764FF141C1A}"/>
              </a:ext>
            </a:extLst>
          </p:cNvPr>
          <p:cNvPicPr>
            <a:picLocks noChangeAspect="1"/>
          </p:cNvPicPr>
          <p:nvPr>
            <p:custDataLst>
              <p:tags r:id="rId2"/>
            </p:custDataLst>
          </p:nvPr>
        </p:nvPicPr>
        <p:blipFill>
          <a:blip r:embed="rId27">
            <a:extLst>
              <a:ext uri="{28A0092B-C50C-407E-A947-70E740481C1C}">
                <a14:useLocalDpi xmlns:a14="http://schemas.microsoft.com/office/drawing/2010/main" val="0"/>
              </a:ext>
            </a:extLst>
          </a:blip>
          <a:stretch>
            <a:fillRect/>
          </a:stretch>
        </p:blipFill>
        <p:spPr>
          <a:xfrm>
            <a:off x="1163023" y="1392340"/>
            <a:ext cx="2385088" cy="453606"/>
          </a:xfrm>
          <a:prstGeom prst="rect">
            <a:avLst/>
          </a:prstGeom>
        </p:spPr>
      </p:pic>
      <p:pic>
        <p:nvPicPr>
          <p:cNvPr id="28" name="図 27" descr="\documentclass{article}&#10;\usepackage{color}&#10;\usepackage{amsmath}&#10;\pagestyle{empty}&#10;\begin{document}&#10;\begin{equation*}&#10;DU_\text{T}\sim\int_V\overline{\epsilon}dV&#10;\end{equation*}&#10;\end{document}" title="IguanaTex Bitmap Display">
            <a:extLst>
              <a:ext uri="{FF2B5EF4-FFF2-40B4-BE49-F238E27FC236}">
                <a16:creationId xmlns:a16="http://schemas.microsoft.com/office/drawing/2014/main" id="{F41EBC5F-1176-47A0-AD3E-3649FD2C59AC}"/>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1109523" y="5752592"/>
            <a:ext cx="2492088" cy="868801"/>
          </a:xfrm>
          <a:prstGeom prst="rect">
            <a:avLst/>
          </a:prstGeom>
        </p:spPr>
      </p:pic>
      <p:pic>
        <p:nvPicPr>
          <p:cNvPr id="23" name="図 22" descr="\documentclass{article}&#10;\usepackage{color}&#10;\usepackage{amsmath}&#10;\pagestyle{empty}&#10;\begin{document}&#10;\begin{equation*}&#10;\overline{\sigma}\sim\frac{D}{r^2}&#10;\end{equation*}&#10;\end{document}" title="IguanaTex Bitmap Display">
            <a:extLst>
              <a:ext uri="{FF2B5EF4-FFF2-40B4-BE49-F238E27FC236}">
                <a16:creationId xmlns:a16="http://schemas.microsoft.com/office/drawing/2014/main" id="{F83B10BA-707D-4683-96A7-8DF48119EBC3}"/>
              </a:ext>
            </a:extLst>
          </p:cNvPr>
          <p:cNvPicPr>
            <a:picLocks noChangeAspect="1"/>
          </p:cNvPicPr>
          <p:nvPr>
            <p:custDataLst>
              <p:tags r:id="rId4"/>
            </p:custDataLst>
          </p:nvPr>
        </p:nvPicPr>
        <p:blipFill>
          <a:blip r:embed="rId29">
            <a:extLst>
              <a:ext uri="{28A0092B-C50C-407E-A947-70E740481C1C}">
                <a14:useLocalDpi xmlns:a14="http://schemas.microsoft.com/office/drawing/2010/main" val="0"/>
              </a:ext>
            </a:extLst>
          </a:blip>
          <a:stretch>
            <a:fillRect/>
          </a:stretch>
        </p:blipFill>
        <p:spPr>
          <a:xfrm>
            <a:off x="1807357" y="2810692"/>
            <a:ext cx="1096421" cy="756000"/>
          </a:xfrm>
          <a:prstGeom prst="rect">
            <a:avLst/>
          </a:prstGeom>
        </p:spPr>
      </p:pic>
      <p:pic>
        <p:nvPicPr>
          <p:cNvPr id="19" name="図 18" descr="\documentclass{article}&#10;\usepackage{color}&#10;\usepackage{amsmath}&#10;\pagestyle{empty}&#10;\begin{document}&#10;\begin{equation*}&#10;\overline{\epsilon}\sim\frac{\overline{\sigma}^2}{\mu}&#10;\end{equation*}&#10;\end{document}" title="IguanaTex Bitmap Display">
            <a:extLst>
              <a:ext uri="{FF2B5EF4-FFF2-40B4-BE49-F238E27FC236}">
                <a16:creationId xmlns:a16="http://schemas.microsoft.com/office/drawing/2014/main" id="{C743B142-826C-4D0E-9D0F-405D212BC50A}"/>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1813776" y="4167054"/>
            <a:ext cx="1083583" cy="900000"/>
          </a:xfrm>
          <a:prstGeom prst="rect">
            <a:avLst/>
          </a:prstGeom>
        </p:spPr>
      </p:pic>
      <p:pic>
        <p:nvPicPr>
          <p:cNvPr id="34" name="図 33" descr="\documentclass{article}&#10;\usepackage{color}&#10;\usepackage{amsmath}&#10;\pagestyle{empty}&#10;\begin{document}&#10;\begin{equation*}&#10;U_\text{OFF}\sim\frac{D}{\mu_\text{U}a}&#10;\end{equation*}&#10;\end{document}" title="IguanaTex Bitmap Display">
            <a:extLst>
              <a:ext uri="{FF2B5EF4-FFF2-40B4-BE49-F238E27FC236}">
                <a16:creationId xmlns:a16="http://schemas.microsoft.com/office/drawing/2014/main" id="{E6E1AB0D-39A4-4197-BEDC-5492FFFF1D82}"/>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a:xfrm>
            <a:off x="8786225" y="1562526"/>
            <a:ext cx="2103414" cy="859656"/>
          </a:xfrm>
          <a:prstGeom prst="rect">
            <a:avLst/>
          </a:prstGeom>
        </p:spPr>
      </p:pic>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6806" y="1482752"/>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1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1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1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1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1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1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1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1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2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2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2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2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0" name="正方形/長方形 19">
            <a:extLst>
              <a:ext uri="{FF2B5EF4-FFF2-40B4-BE49-F238E27FC236}">
                <a16:creationId xmlns:a16="http://schemas.microsoft.com/office/drawing/2014/main" id="{55D0A4A0-5D4E-463D-B861-22D4ED3B999C}"/>
              </a:ext>
            </a:extLst>
          </p:cNvPr>
          <p:cNvSpPr/>
          <p:nvPr/>
        </p:nvSpPr>
        <p:spPr>
          <a:xfrm>
            <a:off x="7371544" y="5481085"/>
            <a:ext cx="3601253"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9FDF0AC3-9A7B-42BA-89FC-FA1F93A2BB2E}"/>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7839246" y="5594592"/>
            <a:ext cx="2665848" cy="868801"/>
          </a:xfrm>
          <a:prstGeom prst="rect">
            <a:avLst/>
          </a:prstGeom>
        </p:spPr>
      </p:pic>
      <p:sp>
        <p:nvSpPr>
          <p:cNvPr id="112" name="テキスト ボックス 111">
            <a:extLst>
              <a:ext uri="{FF2B5EF4-FFF2-40B4-BE49-F238E27FC236}">
                <a16:creationId xmlns:a16="http://schemas.microsoft.com/office/drawing/2014/main" id="{B7448632-181F-4EB1-B50E-A66E2B98D718}"/>
              </a:ext>
            </a:extLst>
          </p:cNvPr>
          <p:cNvSpPr txBox="1"/>
          <p:nvPr/>
        </p:nvSpPr>
        <p:spPr>
          <a:xfrm>
            <a:off x="10997285" y="6463393"/>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9"/>
            </p:custDataLst>
          </p:nvPr>
        </p:nvPicPr>
        <p:blipFill>
          <a:blip r:embed="rId33">
            <a:extLst>
              <a:ext uri="{28A0092B-C50C-407E-A947-70E740481C1C}">
                <a14:useLocalDpi xmlns:a14="http://schemas.microsoft.com/office/drawing/2010/main" val="0"/>
              </a:ext>
            </a:extLst>
          </a:blip>
          <a:stretch>
            <a:fillRect/>
          </a:stretch>
        </p:blipFill>
        <p:spPr>
          <a:xfrm>
            <a:off x="4878981" y="4177585"/>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10"/>
            </p:custDataLst>
          </p:nvPr>
        </p:nvPicPr>
        <p:blipFill>
          <a:blip r:embed="rId34">
            <a:extLst>
              <a:ext uri="{28A0092B-C50C-407E-A947-70E740481C1C}">
                <a14:useLocalDpi xmlns:a14="http://schemas.microsoft.com/office/drawing/2010/main" val="0"/>
              </a:ext>
            </a:extLst>
          </a:blip>
          <a:stretch>
            <a:fillRect/>
          </a:stretch>
        </p:blipFill>
        <p:spPr>
          <a:xfrm>
            <a:off x="8840523" y="4244997"/>
            <a:ext cx="2789715" cy="256704"/>
          </a:xfrm>
          <a:prstGeom prst="rect">
            <a:avLst/>
          </a:prstGeom>
        </p:spPr>
      </p:pic>
      <p:pic>
        <p:nvPicPr>
          <p:cNvPr id="40" name="図 39" descr="\documentclass{article}&#10;\usepackage{color}&#10;\usepackage{amsmath}&#10;\pagestyle{empty}&#10;\begin{document}&#10;\begin{equation*}&#10;U_\text{ON}-U_\text{OFF}\sim D\int_{a}^{a+\delta}\left(\frac{1}{\mu_\text{ABL}}-\frac{1}{\mu_\text{U}}\right)\frac{dr}{r^2}&#10;\end{equation*}&#10;\end{document}" title="IguanaTex Bitmap Display">
            <a:extLst>
              <a:ext uri="{FF2B5EF4-FFF2-40B4-BE49-F238E27FC236}">
                <a16:creationId xmlns:a16="http://schemas.microsoft.com/office/drawing/2014/main" id="{9731E747-E9AB-415D-B8EF-B48B0ADD8F9C}"/>
              </a:ext>
            </a:extLst>
          </p:cNvPr>
          <p:cNvPicPr>
            <a:picLocks noChangeAspect="1"/>
          </p:cNvPicPr>
          <p:nvPr>
            <p:custDataLst>
              <p:tags r:id="rId11"/>
            </p:custDataLst>
          </p:nvPr>
        </p:nvPicPr>
        <p:blipFill>
          <a:blip r:embed="rId35">
            <a:extLst>
              <a:ext uri="{28A0092B-C50C-407E-A947-70E740481C1C}">
                <a14:useLocalDpi xmlns:a14="http://schemas.microsoft.com/office/drawing/2010/main" val="0"/>
              </a:ext>
            </a:extLst>
          </a:blip>
          <a:stretch>
            <a:fillRect/>
          </a:stretch>
        </p:blipFill>
        <p:spPr>
          <a:xfrm>
            <a:off x="4878981" y="3209982"/>
            <a:ext cx="7014426" cy="969400"/>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2161931" y="5781828"/>
            <a:ext cx="8535851" cy="84875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落下球の</a:t>
            </a:r>
            <a:r>
              <a:rPr kumimoji="1" lang="ja-JP" altLang="en-US" sz="2400" b="1" dirty="0">
                <a:solidFill>
                  <a:schemeClr val="tx1"/>
                </a:solidFill>
              </a:rPr>
              <a:t>密度</a:t>
            </a:r>
            <a:r>
              <a:rPr kumimoji="1" lang="ja-JP" altLang="en-US" sz="2400" dirty="0">
                <a:solidFill>
                  <a:schemeClr val="tx1"/>
                </a:solidFill>
              </a:rPr>
              <a:t>・</a:t>
            </a:r>
            <a:r>
              <a:rPr kumimoji="1" lang="ja-JP" altLang="en-US" sz="2400" b="1" dirty="0">
                <a:solidFill>
                  <a:schemeClr val="tx1"/>
                </a:solidFill>
              </a:rPr>
              <a:t>流体濃度</a:t>
            </a:r>
            <a:r>
              <a:rPr kumimoji="1" lang="ja-JP" altLang="en-US" sz="2400" dirty="0">
                <a:solidFill>
                  <a:schemeClr val="tx1"/>
                </a:solidFill>
              </a:rPr>
              <a:t>・</a:t>
            </a:r>
            <a:r>
              <a:rPr kumimoji="1" lang="ja-JP" altLang="en-US" sz="2400" b="1" dirty="0">
                <a:solidFill>
                  <a:schemeClr val="tx1"/>
                </a:solidFill>
              </a:rPr>
              <a:t>球径</a:t>
            </a:r>
            <a:r>
              <a:rPr kumimoji="1" lang="ja-JP" altLang="en-US" sz="2400" dirty="0">
                <a:solidFill>
                  <a:schemeClr val="tx1"/>
                </a:solidFill>
              </a:rPr>
              <a:t>を大きく変化させ，</a:t>
            </a:r>
            <a:endParaRPr kumimoji="1" lang="en-US" altLang="ja-JP" sz="2400" dirty="0">
              <a:solidFill>
                <a:schemeClr val="tx1"/>
              </a:solidFill>
            </a:endParaRPr>
          </a:p>
          <a:p>
            <a:pPr algn="ctr"/>
            <a:r>
              <a:rPr kumimoji="1" lang="ja-JP" altLang="en-US" sz="2400" dirty="0">
                <a:solidFill>
                  <a:schemeClr val="tx1"/>
                </a:solidFill>
              </a:rPr>
              <a:t>超音波照射による</a:t>
            </a:r>
            <a:r>
              <a:rPr kumimoji="1" lang="ja-JP" altLang="en-US" sz="2400" b="1" dirty="0">
                <a:solidFill>
                  <a:srgbClr val="FF0000"/>
                </a:solidFill>
              </a:rPr>
              <a:t>高速化の抑制要因</a:t>
            </a:r>
            <a:r>
              <a:rPr kumimoji="1" lang="ja-JP" altLang="en-US" sz="2400" dirty="0">
                <a:solidFill>
                  <a:schemeClr val="tx1"/>
                </a:solidFill>
              </a:rPr>
              <a:t>に関して調査</a:t>
            </a:r>
            <a:endParaRPr kumimoji="1" lang="en-US" altLang="ja-JP" sz="2400"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254000" y="5658671"/>
            <a:ext cx="1706838" cy="523220"/>
          </a:xfrm>
          <a:prstGeom prst="rect">
            <a:avLst/>
          </a:prstGeom>
          <a:noFill/>
        </p:spPr>
        <p:txBody>
          <a:bodyPr wrap="square" rtlCol="0">
            <a:spAutoFit/>
          </a:bodyPr>
          <a:lstStyle/>
          <a:p>
            <a:pPr algn="ctr"/>
            <a:r>
              <a:rPr kumimoji="1" lang="ja-JP" altLang="en-US" sz="2800" b="1" u="sng" dirty="0">
                <a:solidFill>
                  <a:srgbClr val="FF0000"/>
                </a:solidFill>
              </a:rPr>
              <a:t>研究目的</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244834" y="825611"/>
            <a:ext cx="5192405"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mj-ea"/>
                <a:ea typeface="+mj-ea"/>
              </a:rPr>
              <a:t>高速化度合</a:t>
            </a:r>
            <a:r>
              <a:rPr kumimoji="1" lang="ja-JP" altLang="en-US" sz="2400" dirty="0">
                <a:solidFill>
                  <a:schemeClr val="tx1"/>
                </a:solidFill>
                <a:latin typeface="+mj-ea"/>
                <a:ea typeface="+mj-ea"/>
              </a:rPr>
              <a:t>               と</a:t>
            </a:r>
            <a:br>
              <a:rPr kumimoji="1" lang="en-US" altLang="ja-JP" sz="2400" dirty="0">
                <a:solidFill>
                  <a:schemeClr val="tx1"/>
                </a:solidFill>
                <a:latin typeface="+mj-ea"/>
                <a:ea typeface="+mj-ea"/>
              </a:rPr>
            </a:br>
            <a:r>
              <a:rPr kumimoji="1" lang="ja-JP" altLang="en-US" sz="2400" b="1" dirty="0">
                <a:solidFill>
                  <a:srgbClr val="FF0000"/>
                </a:solidFill>
                <a:latin typeface="+mj-ea"/>
                <a:ea typeface="+mj-ea"/>
              </a:rPr>
              <a:t>音響境界層厚さ </a:t>
            </a:r>
            <a:r>
              <a:rPr kumimoji="1" lang="en-US" altLang="ja-JP" sz="2400" i="1" dirty="0">
                <a:solidFill>
                  <a:schemeClr val="tx1"/>
                </a:solidFill>
                <a:latin typeface="+mj-lt"/>
                <a:ea typeface="+mj-ea"/>
              </a:rPr>
              <a:t>δ</a:t>
            </a:r>
            <a:r>
              <a:rPr kumimoji="1" lang="ja-JP" altLang="en-US" sz="2400" i="1" dirty="0">
                <a:solidFill>
                  <a:schemeClr val="tx1"/>
                </a:solidFill>
                <a:latin typeface="+mj-lt"/>
                <a:ea typeface="+mj-ea"/>
              </a:rPr>
              <a:t>・</a:t>
            </a:r>
            <a:r>
              <a:rPr kumimoji="1" lang="ja-JP" altLang="en-US" sz="2400" b="1" dirty="0">
                <a:solidFill>
                  <a:srgbClr val="FF0000"/>
                </a:solidFill>
                <a:latin typeface="+mj-lt"/>
                <a:ea typeface="+mj-ea"/>
              </a:rPr>
              <a:t>粘度比</a:t>
            </a:r>
          </a:p>
        </p:txBody>
      </p:sp>
      <p:pic>
        <p:nvPicPr>
          <p:cNvPr id="7" name="図 6" descr="\documentclass{article}&#10;\usepackage{amsmath}&#10;\pagestyle{empty}&#10;\begin{document}&#10;\begin{equation*}&#10;U_\text{US}/U_\text{OFF}&#10;\end{equation*}&#10;\end{document}" title="IguanaTex Bitmap Display">
            <a:extLst>
              <a:ext uri="{FF2B5EF4-FFF2-40B4-BE49-F238E27FC236}">
                <a16:creationId xmlns:a16="http://schemas.microsoft.com/office/drawing/2014/main" id="{93D497FC-BFD0-4673-A9A7-EE357AE26B3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60838" y="942183"/>
            <a:ext cx="1364114" cy="305371"/>
          </a:xfrm>
          <a:prstGeom prst="rect">
            <a:avLst/>
          </a:prstGeom>
        </p:spPr>
      </p:pic>
      <p:pic>
        <p:nvPicPr>
          <p:cNvPr id="44" name="図 43" descr="\documentclass{article}&#10;\usepackage{amsmath}&#10;\pagestyle{empty}&#10;\begin{document}&#10;\begin{equation*}&#10;\mu_\text{U}/\mu_\text{ABL}&#10;\end{equation*}&#10;\end{document}" title="IguanaTex Bitmap Display">
            <a:extLst>
              <a:ext uri="{FF2B5EF4-FFF2-40B4-BE49-F238E27FC236}">
                <a16:creationId xmlns:a16="http://schemas.microsoft.com/office/drawing/2014/main" id="{7C700023-6A8B-43E1-8A55-F77FBA9FE614}"/>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001291" y="1305232"/>
            <a:ext cx="1194057" cy="305371"/>
          </a:xfrm>
          <a:prstGeom prst="rect">
            <a:avLst/>
          </a:prstGeom>
        </p:spPr>
      </p:pic>
      <p:grpSp>
        <p:nvGrpSpPr>
          <p:cNvPr id="52" name="グループ化 51">
            <a:extLst>
              <a:ext uri="{FF2B5EF4-FFF2-40B4-BE49-F238E27FC236}">
                <a16:creationId xmlns:a16="http://schemas.microsoft.com/office/drawing/2014/main" id="{5CAA35E1-C336-422D-B8C3-1001127970A8}"/>
              </a:ext>
            </a:extLst>
          </p:cNvPr>
          <p:cNvGrpSpPr/>
          <p:nvPr/>
        </p:nvGrpSpPr>
        <p:grpSpPr>
          <a:xfrm>
            <a:off x="347707" y="942183"/>
            <a:ext cx="9464887" cy="4479016"/>
            <a:chOff x="347707" y="942183"/>
            <a:chExt cx="9464887" cy="4479016"/>
          </a:xfrm>
        </p:grpSpPr>
        <p:grpSp>
          <p:nvGrpSpPr>
            <p:cNvPr id="51" name="グループ化 50">
              <a:extLst>
                <a:ext uri="{FF2B5EF4-FFF2-40B4-BE49-F238E27FC236}">
                  <a16:creationId xmlns:a16="http://schemas.microsoft.com/office/drawing/2014/main" id="{A79C959E-3EE4-4476-8D11-6CB2C37315BF}"/>
                </a:ext>
              </a:extLst>
            </p:cNvPr>
            <p:cNvGrpSpPr/>
            <p:nvPr/>
          </p:nvGrpSpPr>
          <p:grpSpPr>
            <a:xfrm>
              <a:off x="347707" y="942183"/>
              <a:ext cx="9464887" cy="4479016"/>
              <a:chOff x="347707" y="942183"/>
              <a:chExt cx="9464887" cy="4479016"/>
            </a:xfrm>
          </p:grpSpPr>
          <p:sp>
            <p:nvSpPr>
              <p:cNvPr id="11" name="テキスト ボックス 10">
                <a:extLst>
                  <a:ext uri="{FF2B5EF4-FFF2-40B4-BE49-F238E27FC236}">
                    <a16:creationId xmlns:a16="http://schemas.microsoft.com/office/drawing/2014/main" id="{AFF27687-450B-4C7A-86C1-519AE96AB4CC}"/>
                  </a:ext>
                </a:extLst>
              </p:cNvPr>
              <p:cNvSpPr txBox="1"/>
              <p:nvPr/>
            </p:nvSpPr>
            <p:spPr>
              <a:xfrm>
                <a:off x="5290040" y="4941543"/>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grpSp>
            <p:nvGrpSpPr>
              <p:cNvPr id="50" name="グループ化 49">
                <a:extLst>
                  <a:ext uri="{FF2B5EF4-FFF2-40B4-BE49-F238E27FC236}">
                    <a16:creationId xmlns:a16="http://schemas.microsoft.com/office/drawing/2014/main" id="{AA0F7E96-B210-4F67-BCB6-336328D5A8A7}"/>
                  </a:ext>
                </a:extLst>
              </p:cNvPr>
              <p:cNvGrpSpPr/>
              <p:nvPr/>
            </p:nvGrpSpPr>
            <p:grpSpPr>
              <a:xfrm>
                <a:off x="347707" y="1695622"/>
                <a:ext cx="6619043" cy="3725577"/>
                <a:chOff x="347707" y="1695622"/>
                <a:chExt cx="6619043" cy="3725577"/>
              </a:xfrm>
            </p:grpSpPr>
            <p:grpSp>
              <p:nvGrpSpPr>
                <p:cNvPr id="25" name="グループ化 24">
                  <a:extLst>
                    <a:ext uri="{FF2B5EF4-FFF2-40B4-BE49-F238E27FC236}">
                      <a16:creationId xmlns:a16="http://schemas.microsoft.com/office/drawing/2014/main" id="{8DDFD1F9-B861-45E3-8C34-0D950D1D9EC9}"/>
                    </a:ext>
                  </a:extLst>
                </p:cNvPr>
                <p:cNvGrpSpPr/>
                <p:nvPr/>
              </p:nvGrpSpPr>
              <p:grpSpPr>
                <a:xfrm>
                  <a:off x="347707" y="1695622"/>
                  <a:ext cx="3683079" cy="3725577"/>
                  <a:chOff x="2236709" y="1618509"/>
                  <a:chExt cx="3683079" cy="3725577"/>
                </a:xfrm>
              </p:grpSpPr>
              <p:grpSp>
                <p:nvGrpSpPr>
                  <p:cNvPr id="22" name="グループ化 21">
                    <a:extLst>
                      <a:ext uri="{FF2B5EF4-FFF2-40B4-BE49-F238E27FC236}">
                        <a16:creationId xmlns:a16="http://schemas.microsoft.com/office/drawing/2014/main" id="{2D17D12E-898F-492B-A6BA-2C4E082BB68E}"/>
                      </a:ext>
                    </a:extLst>
                  </p:cNvPr>
                  <p:cNvGrpSpPr/>
                  <p:nvPr/>
                </p:nvGrpSpPr>
                <p:grpSpPr>
                  <a:xfrm>
                    <a:off x="2236709" y="1618509"/>
                    <a:ext cx="3490543" cy="3725577"/>
                    <a:chOff x="2157671" y="1821598"/>
                    <a:chExt cx="3490543" cy="3725577"/>
                  </a:xfrm>
                </p:grpSpPr>
                <p:pic>
                  <p:nvPicPr>
                    <p:cNvPr id="17" name="図 16">
                      <a:extLst>
                        <a:ext uri="{FF2B5EF4-FFF2-40B4-BE49-F238E27FC236}">
                          <a16:creationId xmlns:a16="http://schemas.microsoft.com/office/drawing/2014/main" id="{96CBA48E-A4E1-4F52-B91F-0EEC6F7902B7}"/>
                        </a:ext>
                      </a:extLst>
                    </p:cNvPr>
                    <p:cNvPicPr>
                      <a:picLocks noChangeAspect="1"/>
                    </p:cNvPicPr>
                    <p:nvPr/>
                  </p:nvPicPr>
                  <p:blipFill rotWithShape="1">
                    <a:blip r:embed="rId6">
                      <a:clrChange>
                        <a:clrFrom>
                          <a:srgbClr val="FFFFFF"/>
                        </a:clrFrom>
                        <a:clrTo>
                          <a:srgbClr val="FFFFFF">
                            <a:alpha val="0"/>
                          </a:srgbClr>
                        </a:clrTo>
                      </a:clrChange>
                    </a:blip>
                    <a:srcRect r="58721"/>
                    <a:stretch/>
                  </p:blipFill>
                  <p:spPr>
                    <a:xfrm>
                      <a:off x="2157671" y="1821598"/>
                      <a:ext cx="3490543" cy="3725577"/>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3234507" y="2870902"/>
                      <a:ext cx="1108987" cy="1116196"/>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3177878" y="2320227"/>
                      <a:ext cx="1294645" cy="400110"/>
                    </a:xfrm>
                    <a:prstGeom prst="rect">
                      <a:avLst/>
                    </a:prstGeom>
                    <a:noFill/>
                  </p:spPr>
                  <p:txBody>
                    <a:bodyPr wrap="square" rtlCol="0">
                      <a:spAutoFit/>
                    </a:bodyPr>
                    <a:lstStyle/>
                    <a:p>
                      <a:r>
                        <a:rPr kumimoji="1" lang="ja-JP" altLang="en-US" sz="2000" b="1" dirty="0">
                          <a:solidFill>
                            <a:srgbClr val="F909FF"/>
                          </a:solidFill>
                        </a:rPr>
                        <a:t>正の相関</a:t>
                      </a:r>
                    </a:p>
                  </p:txBody>
                </p:sp>
                <p:sp>
                  <p:nvSpPr>
                    <p:cNvPr id="20" name="楕円 19">
                      <a:extLst>
                        <a:ext uri="{FF2B5EF4-FFF2-40B4-BE49-F238E27FC236}">
                          <a16:creationId xmlns:a16="http://schemas.microsoft.com/office/drawing/2014/main" id="{B119AFB0-9232-4615-A457-6C78A60BAAFE}"/>
                        </a:ext>
                      </a:extLst>
                    </p:cNvPr>
                    <p:cNvSpPr/>
                    <p:nvPr/>
                  </p:nvSpPr>
                  <p:spPr>
                    <a:xfrm>
                      <a:off x="3735920" y="3300001"/>
                      <a:ext cx="1605372" cy="687097"/>
                    </a:xfrm>
                    <a:prstGeom prst="ellipse">
                      <a:avLst/>
                    </a:prstGeom>
                    <a:noFill/>
                    <a:ln w="762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CCF462B-FFAF-4514-A27D-0D68C5D2945F}"/>
                        </a:ext>
                      </a:extLst>
                    </p:cNvPr>
                    <p:cNvSpPr txBox="1"/>
                    <p:nvPr/>
                  </p:nvSpPr>
                  <p:spPr>
                    <a:xfrm>
                      <a:off x="3789000" y="4198740"/>
                      <a:ext cx="1753903" cy="400110"/>
                    </a:xfrm>
                    <a:prstGeom prst="rect">
                      <a:avLst/>
                    </a:prstGeom>
                    <a:noFill/>
                  </p:spPr>
                  <p:txBody>
                    <a:bodyPr wrap="square" rtlCol="0">
                      <a:spAutoFit/>
                    </a:bodyPr>
                    <a:lstStyle/>
                    <a:p>
                      <a:r>
                        <a:rPr kumimoji="1" lang="ja-JP" altLang="en-US" sz="2000" b="1" dirty="0">
                          <a:solidFill>
                            <a:srgbClr val="F909FF"/>
                          </a:solidFill>
                        </a:rPr>
                        <a:t>高速化抑制？</a:t>
                      </a:r>
                    </a:p>
                  </p:txBody>
                </p:sp>
              </p:grpSp>
              <p:sp>
                <p:nvSpPr>
                  <p:cNvPr id="24" name="正方形/長方形 23">
                    <a:extLst>
                      <a:ext uri="{FF2B5EF4-FFF2-40B4-BE49-F238E27FC236}">
                        <a16:creationId xmlns:a16="http://schemas.microsoft.com/office/drawing/2014/main" id="{94B083B3-29FE-4B0C-B0E9-E361F2C23655}"/>
                      </a:ext>
                    </a:extLst>
                  </p:cNvPr>
                  <p:cNvSpPr/>
                  <p:nvPr/>
                </p:nvSpPr>
                <p:spPr>
                  <a:xfrm>
                    <a:off x="5621941" y="4189531"/>
                    <a:ext cx="297847" cy="20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a:extLst>
                    <a:ext uri="{FF2B5EF4-FFF2-40B4-BE49-F238E27FC236}">
                      <a16:creationId xmlns:a16="http://schemas.microsoft.com/office/drawing/2014/main" id="{B0087EF3-3FB3-41C9-9A1C-6EDFBDD142E2}"/>
                    </a:ext>
                  </a:extLst>
                </p:cNvPr>
                <p:cNvPicPr>
                  <a:picLocks noChangeAspect="1"/>
                </p:cNvPicPr>
                <p:nvPr/>
              </p:nvPicPr>
              <p:blipFill rotWithShape="1">
                <a:blip r:embed="rId6">
                  <a:clrChange>
                    <a:clrFrom>
                      <a:srgbClr val="FFFFFF"/>
                    </a:clrFrom>
                    <a:clrTo>
                      <a:srgbClr val="FFFFFF">
                        <a:alpha val="0"/>
                      </a:srgbClr>
                    </a:clrTo>
                  </a:clrChange>
                </a:blip>
                <a:srcRect l="39884" r="11154" b="22967"/>
                <a:stretch/>
              </p:blipFill>
              <p:spPr>
                <a:xfrm>
                  <a:off x="3715909" y="1995521"/>
                  <a:ext cx="3250841" cy="2253385"/>
                </a:xfrm>
                <a:prstGeom prst="rect">
                  <a:avLst/>
                </a:prstGeom>
              </p:spPr>
            </p:pic>
          </p:grpSp>
          <p:grpSp>
            <p:nvGrpSpPr>
              <p:cNvPr id="49" name="グループ化 48">
                <a:extLst>
                  <a:ext uri="{FF2B5EF4-FFF2-40B4-BE49-F238E27FC236}">
                    <a16:creationId xmlns:a16="http://schemas.microsoft.com/office/drawing/2014/main" id="{0AA3B9BA-1AEA-4C30-A7D2-897EC688CBEF}"/>
                  </a:ext>
                </a:extLst>
              </p:cNvPr>
              <p:cNvGrpSpPr/>
              <p:nvPr/>
            </p:nvGrpSpPr>
            <p:grpSpPr>
              <a:xfrm>
                <a:off x="7200851" y="942183"/>
                <a:ext cx="2611743" cy="1532904"/>
                <a:chOff x="6828738" y="1015476"/>
                <a:chExt cx="2611743" cy="1532904"/>
              </a:xfrm>
            </p:grpSpPr>
            <p:sp>
              <p:nvSpPr>
                <p:cNvPr id="15" name="テキスト ボックス 14">
                  <a:extLst>
                    <a:ext uri="{FF2B5EF4-FFF2-40B4-BE49-F238E27FC236}">
                      <a16:creationId xmlns:a16="http://schemas.microsoft.com/office/drawing/2014/main" id="{9E7EC0A3-DC9E-4B8E-8C07-E55E6D89C6DD}"/>
                    </a:ext>
                  </a:extLst>
                </p:cNvPr>
                <p:cNvSpPr txBox="1"/>
                <p:nvPr/>
              </p:nvSpPr>
              <p:spPr>
                <a:xfrm>
                  <a:off x="7342036" y="1348051"/>
                  <a:ext cx="1982709" cy="1200329"/>
                </a:xfrm>
                <a:prstGeom prst="rect">
                  <a:avLst/>
                </a:prstGeom>
                <a:noFill/>
              </p:spPr>
              <p:txBody>
                <a:bodyPr wrap="square" rtlCol="0">
                  <a:spAutoFit/>
                </a:bodyPr>
                <a:lstStyle/>
                <a:p>
                  <a:r>
                    <a:rPr kumimoji="1" lang="ja-JP" altLang="en-US" dirty="0"/>
                    <a:t>・流体物性</a:t>
                  </a:r>
                  <a:endParaRPr kumimoji="1" lang="en-US" altLang="ja-JP" dirty="0"/>
                </a:p>
                <a:p>
                  <a:r>
                    <a:rPr kumimoji="1" lang="ja-JP" altLang="en-US" dirty="0"/>
                    <a:t>・球径</a:t>
                  </a:r>
                  <a:endParaRPr kumimoji="1" lang="en-US" altLang="ja-JP" dirty="0"/>
                </a:p>
                <a:p>
                  <a:r>
                    <a:rPr kumimoji="1" lang="ja-JP" altLang="en-US" dirty="0"/>
                    <a:t>・超音波周波数</a:t>
                  </a:r>
                  <a:endParaRPr kumimoji="1" lang="en-US" altLang="ja-JP" dirty="0"/>
                </a:p>
                <a:p>
                  <a:r>
                    <a:rPr kumimoji="1" lang="ja-JP" altLang="en-US" dirty="0"/>
                    <a:t>・超音波強度</a:t>
                  </a:r>
                </a:p>
              </p:txBody>
            </p:sp>
            <p:sp>
              <p:nvSpPr>
                <p:cNvPr id="16" name="正方形/長方形 15">
                  <a:extLst>
                    <a:ext uri="{FF2B5EF4-FFF2-40B4-BE49-F238E27FC236}">
                      <a16:creationId xmlns:a16="http://schemas.microsoft.com/office/drawing/2014/main" id="{7019BEAE-CBAE-4F72-A3AC-13391C053494}"/>
                    </a:ext>
                  </a:extLst>
                </p:cNvPr>
                <p:cNvSpPr/>
                <p:nvPr/>
              </p:nvSpPr>
              <p:spPr>
                <a:xfrm>
                  <a:off x="6828738" y="1053794"/>
                  <a:ext cx="1604046" cy="34160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j-lt"/>
                      <a:ea typeface="+mj-ea"/>
                    </a:rPr>
                    <a:t>パラメータ</a:t>
                  </a:r>
                </a:p>
              </p:txBody>
            </p:sp>
            <p:sp>
              <p:nvSpPr>
                <p:cNvPr id="48" name="正方形/長方形 47">
                  <a:extLst>
                    <a:ext uri="{FF2B5EF4-FFF2-40B4-BE49-F238E27FC236}">
                      <a16:creationId xmlns:a16="http://schemas.microsoft.com/office/drawing/2014/main" id="{FA54B596-49BB-4C25-B2B5-FC69094D8EC8}"/>
                    </a:ext>
                  </a:extLst>
                </p:cNvPr>
                <p:cNvSpPr/>
                <p:nvPr/>
              </p:nvSpPr>
              <p:spPr>
                <a:xfrm>
                  <a:off x="6921911" y="1015476"/>
                  <a:ext cx="2518570" cy="1532904"/>
                </a:xfrm>
                <a:prstGeom prst="rect">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5" name="図 44">
                <a:extLst>
                  <a:ext uri="{FF2B5EF4-FFF2-40B4-BE49-F238E27FC236}">
                    <a16:creationId xmlns:a16="http://schemas.microsoft.com/office/drawing/2014/main" id="{15EA5F6F-0CC4-4E45-B57B-BF523A99474B}"/>
                  </a:ext>
                </a:extLst>
              </p:cNvPr>
              <p:cNvPicPr>
                <a:picLocks noChangeAspect="1"/>
              </p:cNvPicPr>
              <p:nvPr/>
            </p:nvPicPr>
            <p:blipFill rotWithShape="1">
              <a:blip r:embed="rId6">
                <a:clrChange>
                  <a:clrFrom>
                    <a:srgbClr val="FFFFFF"/>
                  </a:clrFrom>
                  <a:clrTo>
                    <a:srgbClr val="FFFFFF">
                      <a:alpha val="0"/>
                    </a:srgbClr>
                  </a:clrTo>
                </a:clrChange>
              </a:blip>
              <a:srcRect l="74899" t="33695" b="22967"/>
              <a:stretch/>
            </p:blipFill>
            <p:spPr>
              <a:xfrm>
                <a:off x="3754878" y="4099592"/>
                <a:ext cx="1637789" cy="1245815"/>
              </a:xfrm>
              <a:prstGeom prst="rect">
                <a:avLst/>
              </a:prstGeom>
            </p:spPr>
          </p:pic>
        </p:grpSp>
        <p:sp>
          <p:nvSpPr>
            <p:cNvPr id="46" name="正方形/長方形 45">
              <a:extLst>
                <a:ext uri="{FF2B5EF4-FFF2-40B4-BE49-F238E27FC236}">
                  <a16:creationId xmlns:a16="http://schemas.microsoft.com/office/drawing/2014/main" id="{15383788-2348-481D-B84E-62AF36F734A9}"/>
                </a:ext>
              </a:extLst>
            </p:cNvPr>
            <p:cNvSpPr/>
            <p:nvPr/>
          </p:nvSpPr>
          <p:spPr>
            <a:xfrm>
              <a:off x="6118333" y="3034573"/>
              <a:ext cx="1486959" cy="16207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0217E038-191C-417A-8AF0-9E417F7BC87A}"/>
              </a:ext>
            </a:extLst>
          </p:cNvPr>
          <p:cNvSpPr/>
          <p:nvPr/>
        </p:nvSpPr>
        <p:spPr>
          <a:xfrm>
            <a:off x="7268365" y="3229303"/>
            <a:ext cx="4615541" cy="211610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rPr>
              <a:t>高速化度合</a:t>
            </a:r>
            <a:r>
              <a:rPr kumimoji="1" lang="ja-JP" altLang="en-US" sz="2400" dirty="0">
                <a:solidFill>
                  <a:schemeClr val="tx1"/>
                </a:solidFill>
              </a:rPr>
              <a:t>と</a:t>
            </a:r>
            <a:r>
              <a:rPr kumimoji="1" lang="ja-JP" altLang="en-US" sz="2400" b="1" dirty="0">
                <a:solidFill>
                  <a:schemeClr val="tx1"/>
                </a:solidFill>
              </a:rPr>
              <a:t>音響境界層厚さ・</a:t>
            </a:r>
            <a:br>
              <a:rPr kumimoji="1" lang="en-US" altLang="ja-JP" sz="2400" b="1" dirty="0">
                <a:solidFill>
                  <a:schemeClr val="tx1"/>
                </a:solidFill>
              </a:rPr>
            </a:br>
            <a:r>
              <a:rPr kumimoji="1" lang="ja-JP" altLang="en-US" sz="2400" b="1" dirty="0">
                <a:solidFill>
                  <a:schemeClr val="tx1"/>
                </a:solidFill>
              </a:rPr>
              <a:t>粘度比</a:t>
            </a:r>
            <a:r>
              <a:rPr kumimoji="1" lang="ja-JP" altLang="en-US" sz="2400" dirty="0">
                <a:solidFill>
                  <a:schemeClr val="tx1"/>
                </a:solidFill>
              </a:rPr>
              <a:t>は</a:t>
            </a:r>
            <a:r>
              <a:rPr kumimoji="1" lang="ja-JP" altLang="en-US" sz="2400" b="1" dirty="0">
                <a:solidFill>
                  <a:srgbClr val="FF0000"/>
                </a:solidFill>
              </a:rPr>
              <a:t>正の相関</a:t>
            </a:r>
            <a:endParaRPr kumimoji="1" lang="en-US" altLang="ja-JP" sz="2400" b="1" dirty="0">
              <a:solidFill>
                <a:srgbClr val="FF0000"/>
              </a:solidFill>
            </a:endParaRPr>
          </a:p>
          <a:p>
            <a:pPr>
              <a:spcBef>
                <a:spcPts val="600"/>
              </a:spcBef>
            </a:pPr>
            <a:r>
              <a:rPr kumimoji="1" lang="ja-JP" altLang="en-US" sz="2400" dirty="0">
                <a:solidFill>
                  <a:schemeClr val="tx1"/>
                </a:solidFill>
              </a:rPr>
              <a:t>⇒音響境界層 </a:t>
            </a:r>
            <a:r>
              <a:rPr kumimoji="1" lang="ja-JP" altLang="en-US" sz="2400" b="1" dirty="0">
                <a:solidFill>
                  <a:srgbClr val="FF0000"/>
                </a:solidFill>
              </a:rPr>
              <a:t>大 </a:t>
            </a:r>
            <a:r>
              <a:rPr kumimoji="1" lang="en-US" altLang="ja-JP" sz="2400" dirty="0">
                <a:solidFill>
                  <a:schemeClr val="tx1"/>
                </a:solidFill>
              </a:rPr>
              <a:t>/ </a:t>
            </a:r>
            <a:r>
              <a:rPr kumimoji="1" lang="ja-JP" altLang="en-US" sz="2400" dirty="0">
                <a:solidFill>
                  <a:schemeClr val="tx1"/>
                </a:solidFill>
              </a:rPr>
              <a:t>粘度比 </a:t>
            </a:r>
            <a:r>
              <a:rPr kumimoji="1" lang="ja-JP" altLang="en-US" sz="2400" b="1" dirty="0">
                <a:solidFill>
                  <a:srgbClr val="FF0000"/>
                </a:solidFill>
              </a:rPr>
              <a:t>大 </a:t>
            </a:r>
            <a:r>
              <a:rPr kumimoji="1" lang="ja-JP" altLang="en-US" sz="2400" dirty="0">
                <a:solidFill>
                  <a:schemeClr val="tx1"/>
                </a:solidFill>
              </a:rPr>
              <a:t>で</a:t>
            </a:r>
            <a:endParaRPr kumimoji="1" lang="en-US" altLang="ja-JP" sz="2400" dirty="0">
              <a:solidFill>
                <a:schemeClr val="tx1"/>
              </a:solidFill>
            </a:endParaRPr>
          </a:p>
          <a:p>
            <a:r>
              <a:rPr kumimoji="1" lang="ja-JP" altLang="en-US" sz="2400" dirty="0">
                <a:solidFill>
                  <a:schemeClr val="tx1"/>
                </a:solidFill>
              </a:rPr>
              <a:t>　</a:t>
            </a:r>
            <a:r>
              <a:rPr kumimoji="1" lang="ja-JP" altLang="en-US" sz="2400" b="1" dirty="0">
                <a:solidFill>
                  <a:srgbClr val="FF0000"/>
                </a:solidFill>
              </a:rPr>
              <a:t>高速化抑制？</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grpSp>
        <p:nvGrpSpPr>
          <p:cNvPr id="28" name="グループ化 27">
            <a:extLst>
              <a:ext uri="{FF2B5EF4-FFF2-40B4-BE49-F238E27FC236}">
                <a16:creationId xmlns:a16="http://schemas.microsoft.com/office/drawing/2014/main" id="{D199123A-4C78-4F65-BEAC-C583BBF0892A}"/>
              </a:ext>
            </a:extLst>
          </p:cNvPr>
          <p:cNvGrpSpPr/>
          <p:nvPr/>
        </p:nvGrpSpPr>
        <p:grpSpPr>
          <a:xfrm>
            <a:off x="1379340" y="772837"/>
            <a:ext cx="5621521" cy="3138101"/>
            <a:chOff x="102093" y="1307964"/>
            <a:chExt cx="7972331" cy="4289441"/>
          </a:xfrm>
        </p:grpSpPr>
        <p:pic>
          <p:nvPicPr>
            <p:cNvPr id="9" name="図 8">
              <a:extLst>
                <a:ext uri="{FF2B5EF4-FFF2-40B4-BE49-F238E27FC236}">
                  <a16:creationId xmlns:a16="http://schemas.microsoft.com/office/drawing/2014/main" id="{6CE94761-7BC4-4A08-AE81-38DA0A4EA1D2}"/>
                </a:ext>
              </a:extLst>
            </p:cNvPr>
            <p:cNvPicPr>
              <a:picLocks noChangeAspect="1"/>
            </p:cNvPicPr>
            <p:nvPr/>
          </p:nvPicPr>
          <p:blipFill rotWithShape="1">
            <a:blip r:embed="rId5">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10" name="テキスト ボックス 9">
              <a:extLst>
                <a:ext uri="{FF2B5EF4-FFF2-40B4-BE49-F238E27FC236}">
                  <a16:creationId xmlns:a16="http://schemas.microsoft.com/office/drawing/2014/main" id="{27978610-31B2-4316-9C67-04049B0EFE9E}"/>
                </a:ext>
              </a:extLst>
            </p:cNvPr>
            <p:cNvSpPr txBox="1"/>
            <p:nvPr/>
          </p:nvSpPr>
          <p:spPr>
            <a:xfrm>
              <a:off x="6068400" y="2119755"/>
              <a:ext cx="2006024" cy="504836"/>
            </a:xfrm>
            <a:prstGeom prst="rect">
              <a:avLst/>
            </a:prstGeom>
            <a:noFill/>
          </p:spPr>
          <p:txBody>
            <a:bodyPr wrap="square" rtlCol="0">
              <a:spAutoFit/>
            </a:bodyPr>
            <a:lstStyle/>
            <a:p>
              <a:pPr algn="ctr"/>
              <a:r>
                <a:rPr kumimoji="1" lang="ja-JP" altLang="en-US" dirty="0"/>
                <a:t>真空ポンプ</a:t>
              </a:r>
            </a:p>
          </p:txBody>
        </p:sp>
        <p:sp>
          <p:nvSpPr>
            <p:cNvPr id="11" name="テキスト ボックス 10">
              <a:extLst>
                <a:ext uri="{FF2B5EF4-FFF2-40B4-BE49-F238E27FC236}">
                  <a16:creationId xmlns:a16="http://schemas.microsoft.com/office/drawing/2014/main" id="{85DD76EA-BC0A-4EB3-AB88-4C74E0D1C0C2}"/>
                </a:ext>
              </a:extLst>
            </p:cNvPr>
            <p:cNvSpPr txBox="1"/>
            <p:nvPr/>
          </p:nvSpPr>
          <p:spPr>
            <a:xfrm>
              <a:off x="2961436" y="5092569"/>
              <a:ext cx="2235938" cy="504836"/>
            </a:xfrm>
            <a:prstGeom prst="rect">
              <a:avLst/>
            </a:prstGeom>
            <a:noFill/>
          </p:spPr>
          <p:txBody>
            <a:bodyPr wrap="square" rtlCol="0">
              <a:spAutoFit/>
            </a:bodyPr>
            <a:lstStyle/>
            <a:p>
              <a:pPr algn="ctr"/>
              <a:r>
                <a:rPr kumimoji="1" lang="ja-JP" altLang="en-US" dirty="0"/>
                <a:t>超音波振動子</a:t>
              </a:r>
            </a:p>
          </p:txBody>
        </p:sp>
        <p:sp>
          <p:nvSpPr>
            <p:cNvPr id="13" name="テキスト ボックス 12">
              <a:extLst>
                <a:ext uri="{FF2B5EF4-FFF2-40B4-BE49-F238E27FC236}">
                  <a16:creationId xmlns:a16="http://schemas.microsoft.com/office/drawing/2014/main" id="{E942B639-9A2E-4B1A-85E4-FE9CA0A56226}"/>
                </a:ext>
              </a:extLst>
            </p:cNvPr>
            <p:cNvSpPr txBox="1"/>
            <p:nvPr/>
          </p:nvSpPr>
          <p:spPr>
            <a:xfrm>
              <a:off x="1256228" y="2491229"/>
              <a:ext cx="1242594" cy="504836"/>
            </a:xfrm>
            <a:prstGeom prst="rect">
              <a:avLst/>
            </a:prstGeom>
            <a:noFill/>
          </p:spPr>
          <p:txBody>
            <a:bodyPr wrap="square" rtlCol="0">
              <a:spAutoFit/>
            </a:bodyPr>
            <a:lstStyle/>
            <a:p>
              <a:pPr algn="ctr"/>
              <a:r>
                <a:rPr kumimoji="1" lang="ja-JP" altLang="en-US" dirty="0"/>
                <a:t>落下球</a:t>
              </a:r>
            </a:p>
          </p:txBody>
        </p:sp>
        <p:cxnSp>
          <p:nvCxnSpPr>
            <p:cNvPr id="15" name="直線コネクタ 14">
              <a:extLst>
                <a:ext uri="{FF2B5EF4-FFF2-40B4-BE49-F238E27FC236}">
                  <a16:creationId xmlns:a16="http://schemas.microsoft.com/office/drawing/2014/main" id="{C7BD0C73-959A-41CC-B4C8-1654426BBF2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32D0486-29A2-44EC-AAB7-E6EB1A231D39}"/>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4930E4A-BCDB-419A-9791-53D7AD6716E7}"/>
                </a:ext>
              </a:extLst>
            </p:cNvPr>
            <p:cNvSpPr txBox="1"/>
            <p:nvPr/>
          </p:nvSpPr>
          <p:spPr>
            <a:xfrm>
              <a:off x="790695" y="3208285"/>
              <a:ext cx="1242594" cy="504836"/>
            </a:xfrm>
            <a:prstGeom prst="rect">
              <a:avLst/>
            </a:prstGeom>
            <a:noFill/>
          </p:spPr>
          <p:txBody>
            <a:bodyPr wrap="square" rtlCol="0">
              <a:spAutoFit/>
            </a:bodyPr>
            <a:lstStyle/>
            <a:p>
              <a:pPr algn="ctr"/>
              <a:r>
                <a:rPr kumimoji="1" lang="ja-JP" altLang="en-US" dirty="0"/>
                <a:t>カメラ</a:t>
              </a:r>
            </a:p>
          </p:txBody>
        </p:sp>
        <p:sp>
          <p:nvSpPr>
            <p:cNvPr id="26" name="テキスト ボックス 25">
              <a:extLst>
                <a:ext uri="{FF2B5EF4-FFF2-40B4-BE49-F238E27FC236}">
                  <a16:creationId xmlns:a16="http://schemas.microsoft.com/office/drawing/2014/main" id="{102C8BA6-2909-4EFE-BB7E-325919C69985}"/>
                </a:ext>
              </a:extLst>
            </p:cNvPr>
            <p:cNvSpPr txBox="1"/>
            <p:nvPr/>
          </p:nvSpPr>
          <p:spPr>
            <a:xfrm>
              <a:off x="102093" y="4998090"/>
              <a:ext cx="2235937" cy="504836"/>
            </a:xfrm>
            <a:prstGeom prst="rect">
              <a:avLst/>
            </a:prstGeom>
            <a:noFill/>
          </p:spPr>
          <p:txBody>
            <a:bodyPr wrap="square" rtlCol="0">
              <a:spAutoFit/>
            </a:bodyPr>
            <a:lstStyle/>
            <a:p>
              <a:pPr algn="ctr"/>
              <a:r>
                <a:rPr kumimoji="1" lang="ja-JP" altLang="en-US" dirty="0"/>
                <a:t>コンピュータ</a:t>
              </a:r>
            </a:p>
          </p:txBody>
        </p:sp>
        <p:sp>
          <p:nvSpPr>
            <p:cNvPr id="27" name="テキスト ボックス 26">
              <a:extLst>
                <a:ext uri="{FF2B5EF4-FFF2-40B4-BE49-F238E27FC236}">
                  <a16:creationId xmlns:a16="http://schemas.microsoft.com/office/drawing/2014/main" id="{71E5A3FD-D7A1-4FFF-BC99-43F967F37FDC}"/>
                </a:ext>
              </a:extLst>
            </p:cNvPr>
            <p:cNvSpPr txBox="1"/>
            <p:nvPr/>
          </p:nvSpPr>
          <p:spPr>
            <a:xfrm>
              <a:off x="2365902" y="1792046"/>
              <a:ext cx="1269897" cy="504836"/>
            </a:xfrm>
            <a:prstGeom prst="rect">
              <a:avLst/>
            </a:prstGeom>
            <a:noFill/>
          </p:spPr>
          <p:txBody>
            <a:bodyPr wrap="square" rtlCol="0">
              <a:spAutoFit/>
            </a:bodyPr>
            <a:lstStyle/>
            <a:p>
              <a:pPr algn="ctr"/>
              <a:r>
                <a:rPr kumimoji="1" lang="ja-JP" altLang="en-US" dirty="0"/>
                <a:t>三方弁</a:t>
              </a:r>
            </a:p>
          </p:txBody>
        </p:sp>
      </p:grpSp>
      <p:sp>
        <p:nvSpPr>
          <p:cNvPr id="29" name="正方形/長方形 28">
            <a:extLst>
              <a:ext uri="{FF2B5EF4-FFF2-40B4-BE49-F238E27FC236}">
                <a16:creationId xmlns:a16="http://schemas.microsoft.com/office/drawing/2014/main" id="{963B21A8-7126-4125-9AB3-2596BAEEB35D}"/>
              </a:ext>
            </a:extLst>
          </p:cNvPr>
          <p:cNvSpPr/>
          <p:nvPr/>
        </p:nvSpPr>
        <p:spPr>
          <a:xfrm>
            <a:off x="280055"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8754739" y="6129852"/>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034558"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280054" y="40384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1898685" y="4307679"/>
            <a:ext cx="7601692" cy="2072875"/>
          </a:xfrm>
          <a:prstGeom prst="rect">
            <a:avLst/>
          </a:prstGeom>
          <a:noFill/>
        </p:spPr>
        <p:txBody>
          <a:bodyPr wrap="square" rtlCol="0">
            <a:spAutoFit/>
          </a:bodyPr>
          <a:lstStyle/>
          <a:p>
            <a:pPr>
              <a:lnSpc>
                <a:spcPct val="120000"/>
              </a:lnSpc>
            </a:pPr>
            <a:r>
              <a:rPr kumimoji="1" lang="ja-JP" altLang="en-US" dirty="0"/>
              <a:t>落下球：ナイロン，アルミ，鋼， ステンレス，真鍮</a:t>
            </a:r>
            <a:endParaRPr kumimoji="1" lang="en-US" altLang="ja-JP" dirty="0"/>
          </a:p>
          <a:p>
            <a:pPr>
              <a:lnSpc>
                <a:spcPct val="120000"/>
              </a:lnSpc>
            </a:pPr>
            <a:r>
              <a:rPr kumimoji="1" lang="ja-JP" altLang="en-US" dirty="0"/>
              <a:t>                鋼球 </a:t>
            </a:r>
            <a:r>
              <a:rPr kumimoji="1" lang="en-US" altLang="ja-JP" dirty="0"/>
              <a:t>5,8,10-15,20mm</a:t>
            </a:r>
          </a:p>
          <a:p>
            <a:pPr>
              <a:lnSpc>
                <a:spcPct val="120000"/>
              </a:lnSpc>
            </a:pPr>
            <a:r>
              <a:rPr kumimoji="1" lang="ja-JP" altLang="en-US" dirty="0"/>
              <a:t>容器サイズ：</a:t>
            </a:r>
            <a:r>
              <a:rPr kumimoji="1" lang="en-US" altLang="ja-JP" dirty="0"/>
              <a:t>397mm×52mm×52mm</a:t>
            </a:r>
            <a:r>
              <a:rPr kumimoji="1" lang="ja-JP" altLang="en-US" dirty="0"/>
              <a:t>（内寸）</a:t>
            </a:r>
            <a:endParaRPr kumimoji="1" lang="en-US" altLang="ja-JP" dirty="0"/>
          </a:p>
          <a:p>
            <a:pPr>
              <a:lnSpc>
                <a:spcPct val="120000"/>
              </a:lnSpc>
            </a:pPr>
            <a:r>
              <a:rPr kumimoji="1" lang="ja-JP" altLang="en-US" dirty="0"/>
              <a:t>擬塑性流体：</a:t>
            </a:r>
            <a:r>
              <a:rPr kumimoji="1" lang="en-US" altLang="ja-JP" dirty="0"/>
              <a:t>PAA</a:t>
            </a:r>
            <a:r>
              <a:rPr kumimoji="1" lang="ja-JP" altLang="en-US" dirty="0"/>
              <a:t>溶液 </a:t>
            </a:r>
            <a:r>
              <a:rPr kumimoji="1" lang="en-US" altLang="ja-JP" dirty="0"/>
              <a:t>0.05, 0.2,0.5, 0.7, 1.0, 1.3, 1.5 wt.%</a:t>
            </a:r>
          </a:p>
          <a:p>
            <a:pPr>
              <a:lnSpc>
                <a:spcPct val="120000"/>
              </a:lnSpc>
            </a:pPr>
            <a:r>
              <a:rPr kumimoji="1" lang="ja-JP" altLang="en-US" dirty="0"/>
              <a:t>画像サイズ：</a:t>
            </a:r>
            <a:r>
              <a:rPr kumimoji="1" lang="en-US" altLang="ja-JP" dirty="0"/>
              <a:t>200pixel×1984pixel</a:t>
            </a:r>
            <a:r>
              <a:rPr kumimoji="1" lang="ja-JP" altLang="en-US" dirty="0"/>
              <a:t>（</a:t>
            </a:r>
            <a:r>
              <a:rPr kumimoji="1" lang="en-US" altLang="ja-JP" dirty="0"/>
              <a:t>bmp</a:t>
            </a:r>
            <a:r>
              <a:rPr kumimoji="1" lang="ja-JP" altLang="en-US" dirty="0"/>
              <a:t>形式）</a:t>
            </a:r>
            <a:endParaRPr kumimoji="1" lang="en-US" altLang="ja-JP" dirty="0"/>
          </a:p>
          <a:p>
            <a:pPr>
              <a:lnSpc>
                <a:spcPct val="120000"/>
              </a:lnSpc>
            </a:pPr>
            <a:r>
              <a:rPr kumimoji="1" lang="ja-JP" altLang="en-US" dirty="0"/>
              <a:t>フレームレート：</a:t>
            </a:r>
            <a:r>
              <a:rPr kumimoji="1" lang="en-US" altLang="ja-JP"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34074" y="161986"/>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9466680"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10748087"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043E3C0C-900C-4704-96C3-573D6ED5A99C}"/>
              </a:ext>
            </a:extLst>
          </p:cNvPr>
          <p:cNvSpPr txBox="1"/>
          <p:nvPr/>
        </p:nvSpPr>
        <p:spPr>
          <a:xfrm>
            <a:off x="8610424" y="5531227"/>
            <a:ext cx="1496838" cy="598625"/>
          </a:xfrm>
          <a:prstGeom prst="rect">
            <a:avLst/>
          </a:prstGeom>
          <a:noFill/>
        </p:spPr>
        <p:txBody>
          <a:bodyPr wrap="square" rtlCol="0">
            <a:spAutoFit/>
          </a:bodyPr>
          <a:lstStyle/>
          <a:p>
            <a:pPr>
              <a:lnSpc>
                <a:spcPct val="120000"/>
              </a:lnSpc>
            </a:pPr>
            <a:r>
              <a:rPr kumimoji="1" lang="ja-JP" altLang="en-US" sz="1400" dirty="0">
                <a:solidFill>
                  <a:srgbClr val="FF0000"/>
                </a:solidFill>
              </a:rPr>
              <a:t>赤</a:t>
            </a:r>
            <a:r>
              <a:rPr kumimoji="1" lang="ja-JP" altLang="en-US" sz="1400" dirty="0"/>
              <a:t>線は球</a:t>
            </a:r>
            <a:br>
              <a:rPr kumimoji="1" lang="en-US" altLang="ja-JP" sz="1400" dirty="0"/>
            </a:br>
            <a:r>
              <a:rPr kumimoji="1" lang="ja-JP" altLang="en-US" sz="1400" dirty="0"/>
              <a:t>検出結果</a:t>
            </a:r>
            <a:endParaRPr kumimoji="1" lang="en-US" altLang="ja-JP" sz="1400" dirty="0"/>
          </a:p>
        </p:txBody>
      </p:sp>
      <p:sp>
        <p:nvSpPr>
          <p:cNvPr id="5" name="テキスト ボックス 4">
            <a:extLst>
              <a:ext uri="{FF2B5EF4-FFF2-40B4-BE49-F238E27FC236}">
                <a16:creationId xmlns:a16="http://schemas.microsoft.com/office/drawing/2014/main" id="{A04F084E-7E5C-44DE-BF67-78483FF45549}"/>
              </a:ext>
            </a:extLst>
          </p:cNvPr>
          <p:cNvSpPr txBox="1"/>
          <p:nvPr/>
        </p:nvSpPr>
        <p:spPr>
          <a:xfrm>
            <a:off x="7240204" y="1397512"/>
            <a:ext cx="2310063" cy="1608902"/>
          </a:xfrm>
          <a:prstGeom prst="rect">
            <a:avLst/>
          </a:prstGeom>
          <a:noFill/>
        </p:spPr>
        <p:txBody>
          <a:bodyPr wrap="square" rtlCol="0">
            <a:spAutoFit/>
          </a:bodyPr>
          <a:lstStyle/>
          <a:p>
            <a:pPr>
              <a:lnSpc>
                <a:spcPct val="110000"/>
              </a:lnSpc>
            </a:pPr>
            <a:r>
              <a:rPr kumimoji="1" lang="ja-JP" altLang="en-US" dirty="0"/>
              <a:t>計測画像より</a:t>
            </a:r>
            <a:endParaRPr kumimoji="1" lang="en-US" altLang="ja-JP" dirty="0"/>
          </a:p>
          <a:p>
            <a:pPr marL="452438" indent="-182563">
              <a:lnSpc>
                <a:spcPct val="110000"/>
              </a:lnSpc>
              <a:buFont typeface="Arial" panose="020B0604020202020204" pitchFamily="34" charset="0"/>
              <a:buChar char="•"/>
            </a:pPr>
            <a:r>
              <a:rPr kumimoji="1" lang="ja-JP" altLang="en-US" dirty="0"/>
              <a:t>背景処理</a:t>
            </a:r>
            <a:endParaRPr kumimoji="1" lang="en-US" altLang="ja-JP" dirty="0"/>
          </a:p>
          <a:p>
            <a:pPr marL="452438" indent="-182563">
              <a:lnSpc>
                <a:spcPct val="110000"/>
              </a:lnSpc>
              <a:buFont typeface="Arial" panose="020B0604020202020204" pitchFamily="34" charset="0"/>
              <a:buChar char="•"/>
            </a:pPr>
            <a:r>
              <a:rPr kumimoji="1" lang="en-US" altLang="ja-JP" dirty="0"/>
              <a:t>Sobel</a:t>
            </a:r>
            <a:r>
              <a:rPr kumimoji="1" lang="ja-JP" altLang="en-US" dirty="0"/>
              <a:t> </a:t>
            </a:r>
            <a:r>
              <a:rPr kumimoji="1" lang="en-US" altLang="ja-JP" dirty="0"/>
              <a:t>filter</a:t>
            </a:r>
          </a:p>
          <a:p>
            <a:pPr>
              <a:lnSpc>
                <a:spcPct val="110000"/>
              </a:lnSpc>
            </a:pPr>
            <a:r>
              <a:rPr kumimoji="1" lang="ja-JP" altLang="en-US" dirty="0"/>
              <a:t>で画像処理後，</a:t>
            </a:r>
            <a:r>
              <a:rPr kumimoji="1" lang="en-US" altLang="ja-JP" dirty="0">
                <a:solidFill>
                  <a:srgbClr val="FF0000"/>
                </a:solidFill>
              </a:rPr>
              <a:t>Hough</a:t>
            </a:r>
            <a:r>
              <a:rPr kumimoji="1" lang="ja-JP" altLang="en-US" dirty="0">
                <a:solidFill>
                  <a:srgbClr val="FF0000"/>
                </a:solidFill>
              </a:rPr>
              <a:t>変換</a:t>
            </a:r>
            <a:r>
              <a:rPr kumimoji="1" lang="ja-JP" altLang="en-US" dirty="0"/>
              <a:t>で円検出</a:t>
            </a:r>
          </a:p>
        </p:txBody>
      </p: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41.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53.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54.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98.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0578"/>
  <p:tag name="LATEXADDIN" val="\documentclass{article}&#10;\usepackage{color}&#10;\usepackage{amsmath}&#10;\pagestyle{empty}&#10;\begin{document}&#10;\begin{equation*}&#10;\dot{\gamma}\sim \frac{U_\text{T}}{a}&#10;\end{equation*}&#10;\end{document}"/>
  <p:tag name="IGUANATEXSIZE" val="36"/>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6.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7.2859"/>
  <p:tag name="ORIGINALWIDTH" val="969.1353"/>
  <p:tag name="LATEXADDIN" val="\documentclass{article}&#10;\usepackage{color}&#10;\usepackage{amsmath}&#10;\pagestyle{empty}&#10;\begin{document}&#10;\begin{equation*}&#10;\mu_\text{ABL} \sim k \left(\frac{u}{\delta}\right)^{n-1}&#10;\end{equation*}&#10;\end{document}"/>
  <p:tag name="IGUANATEXSIZE" val="24"/>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6.xml><?xml version="1.0" encoding="utf-8"?>
<p:tagLst xmlns:a="http://schemas.openxmlformats.org/drawingml/2006/main" xmlns:r="http://schemas.openxmlformats.org/officeDocument/2006/relationships" xmlns:p="http://schemas.openxmlformats.org/presentationml/2006/main">
  <p:tag name="OUTPUTDPI" val="600"/>
  <p:tag name="ORIGINALHEIGHT" val="69.75977"/>
  <p:tag name="ORIGINALWIDTH" val="366.8012"/>
  <p:tag name="LATEXADDIN" val="\documentclass{article}&#10;\usepackage{color}&#10;\usepackage{amsmath}&#10;\pagestyle{empty}&#10;\begin{document}&#10;\begin{equation*}&#10;D\sim\left(\Delta\rho\right)a^3g&#10;\end{equation*}&#10;\end{document}"/>
  <p:tag name="IGUANATEXSIZE" val="32"/>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08.8071"/>
  <p:tag name="LATEXADDIN" val="\documentclass{article}&#10;\usepackage{color}&#10;\usepackage{amsmath}&#10;\pagestyle{empty}&#10;\begin{document}&#10;\begin{equation*}&#10;DU_\text{T}\sim\int_V\overline{\epsilon}dV&#10;\end{equation*}&#10;\end{document}"/>
  <p:tag name="IGUANATEXSIZE" val="30"/>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186.026"/>
  <p:tag name="LATEXADDIN" val="\documentclass{article}&#10;\usepackage{color}&#10;\usepackage{amsmath}&#10;\pagestyle{empty}&#10;\begin{document}&#10;\begin{equation*}&#10;\overline{\sigma}\sim\frac{D}{r^2}&#10;\end{equation*}&#10;\end{document}"/>
  <p:tag name="IGUANATEXSIZE" val="32"/>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600"/>
  <p:tag name="ORIGINALHEIGHT" val="150.771"/>
  <p:tag name="ORIGINALWIDTH" val="181.5254"/>
  <p:tag name="LATEXADDIN" val="\documentclass{article}&#10;\usepackage{color}&#10;\usepackage{amsmath}&#10;\pagestyle{empty}&#10;\begin{document}&#10;\begin{equation*}&#10;\overline{\epsilon}\sim\frac{\overline{\sigma}^2}{\mu}&#10;\end{equation*}&#10;\end{document}"/>
  <p:tag name="IGUANATEXSIZE" val="32"/>
  <p:tag name="IGUANATEXCURSOR" val="135"/>
  <p:tag name="TRANSPARENCY" val="True"/>
  <p:tag name="LATEXENGINEID" val="4"/>
  <p:tag name="TEMPFOLDER" val="C:\Users\SugiyamaLab\t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600"/>
  <p:tag name="ORIGINALHEIGHT" val="141.0197"/>
  <p:tag name="ORIGINALWIDTH" val="345.0482"/>
  <p:tag name="LATEXADDIN" val="\documentclass{article}&#10;\usepackage{color}&#10;\usepackage{amsmath}&#10;\pagestyle{empty}&#10;\begin{document}&#10;\begin{equation*}&#10;U_\text{OFF}\sim\frac{D}{\mu_\text{U}a}&#10;\end{equation*}&#10;\end{document}"/>
  <p:tag name="IGUANATEXSIZE" val="30"/>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2.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37.311"/>
  <p:tag name="LATEXADDIN" val="\documentclass{article}&#10;\usepackage{color}&#10;\usepackage{amsmath}&#10;\pagestyle{empty}&#10;\begin{document}&#10;\begin{equation*}&#10;\frac{U_\text{ON}}{U_\text{OFF}}\sim\frac{\mu_\text{U}}{\mu_\text{ABL}}\frac{\delta}{a}&#10;\end{equation*}&#10;\end{document}"/>
  <p:tag name="IGUANATEXSIZE" val="30"/>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600"/>
  <p:tag name="ORIGINALHEIGHT" val="159.0222"/>
  <p:tag name="ORIGINALWIDTH" val="1150.661"/>
  <p:tag name="LATEXADDIN" val="\documentclass{article}&#10;\usepackage{color}&#10;\usepackage{amsmath}&#10;\pagestyle{empty}&#10;\begin{document}&#10;\begin{equation*}&#10;U_\text{ON}-U_\text{OFF}\sim D\int_{a}^{a+\delta}\left(\frac{1}{\mu_\text{ABL}}-\frac{1}{\mu_\text{U}}\right)\frac{dr}{r^2}&#10;\end{equation*}&#10;\end{document}"/>
  <p:tag name="IGUANATEXSIZE" val="30"/>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59.4301"/>
  <p:tag name="LATEXADDIN" val="\documentclass{article}&#10;\usepackage{amsmath}&#10;\pagestyle{empty}&#10;\begin{document}&#10;\begin{equation*}&#10;U_\text{US}/U_\text{OFF}&#10;\end{equation*}&#10;\end{document}"/>
  <p:tag name="IGUANATEXSIZE" val="24"/>
  <p:tag name="IGUANATEXCURSOR" val="107"/>
  <p:tag name="TRANSPARENCY" val="True"/>
  <p:tag name="LATEXENGINEID" val="0"/>
  <p:tag name="TEMPFOLDER" val="C:\Users\SugiyamaLab\t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9.6888"/>
  <p:tag name="LATEXADDIN" val="\documentclass{article}&#10;\usepackage{amsmath}&#10;\pagestyle{empty}&#10;\begin{document}&#10;\begin{equation*}&#10;\mu_\text{U}/\mu_\text{ABL}&#10;\end{equation*}&#10;\end{document}"/>
  <p:tag name="IGUANATEXSIZE" val="24"/>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18"/>
  <p:tag name="IGUANATEXCURSOR" val="82"/>
  <p:tag name="TRANSPARENCY" val="True"/>
  <p:tag name="LATEXENGINEID" val="0"/>
  <p:tag name="TEMPFOLDER" val="C:\Users\SugiyamaLab\t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6.73788"/>
  <p:tag name="LATEXADDIN" val="\documentclass{article}&#10;\usepackage{amsmath}&#10;\pagestyle{empty}&#10;\begin{document}&#10;\begin{equation*}&#10;\tau_\text{0}&#10;\end{equation*}&#10;\end{document}"/>
  <p:tag name="IGUANATEXSIZE" val="20"/>
  <p:tag name="IGUANATEXCURSOR" val="110"/>
  <p:tag name="TRANSPARENCY" val="True"/>
  <p:tag name="LATEXENGINEID" val="0"/>
  <p:tag name="TEMPFOLDER" val="C:\Users\SugiyamaLab\t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99441"/>
  <p:tag name="LATEXADDIN" val="\documentclass{article}&#10;\usepackage{amsmath}&#10;\pagestyle{empty}&#10;\begin{document}&#10;\begin{equation*}&#10;\{&#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25.6468"/>
  <p:tag name="LATEXADDIN" val="\documentclass{article}&#10;\usepackage{amsmath}&#10;\pagestyle{empty}&#10;\begin{document}&#10;\begin{equation*}&#10;\frac{U_\text{on}}{U_\text{off}} \sim \left(\Delta\rho{}\right)^{\frac{n-1}{n}}&#10;\end{equation*}&#10;\end{document}"/>
  <p:tag name="IGUANATEXSIZE" val="28"/>
  <p:tag name="IGUANATEXCURSOR" val="177"/>
  <p:tag name="TRANSPARENCY" val="True"/>
  <p:tag name="LATEXENGINEID" val="0"/>
  <p:tag name="TEMPFOLDER" val="C:\Users\SugiyamaLab\t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77.8586"/>
  <p:tag name="LATEXADDIN" val="\documentclass{article}&#10;\usepackage{color}&#10;\usepackage{amsmath}&#10;\pagestyle{empty}&#10;\begin{document}&#10;\begin{equation*}&#10;\frac{U_\text{on}}{U_\text{off}}\sim\frac{\mu_\text{U}}{\mu_\text{ABL}}\frac{\delta}{a}&#10;\end{equation*}&#10;\end{document}"/>
  <p:tag name="IGUANATEXSIZE" val="18"/>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78.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79.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18123</TotalTime>
  <Words>3199</Words>
  <Application>Microsoft Office PowerPoint</Application>
  <PresentationFormat>ワイド画面</PresentationFormat>
  <Paragraphs>559</Paragraphs>
  <Slides>55</Slides>
  <Notes>13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 擬塑性流体中の分散体/圧力振動</vt:lpstr>
      <vt:lpstr>落下球/超音波照射によるせん断の誘起</vt:lpstr>
      <vt:lpstr>超音波照射による落下球高速化</vt:lpstr>
      <vt:lpstr>代表速度・代表長さ・代表粘度</vt:lpstr>
      <vt:lpstr>粘度と高速化の関係</vt:lpstr>
      <vt:lpstr>音響境界層と高速化の関係性</vt:lpstr>
      <vt:lpstr>実験方法 / 解析方法</vt:lpstr>
      <vt:lpstr>実験結果 ー 圧力場計測</vt:lpstr>
      <vt:lpstr>実験結果 ー 粘度計測</vt:lpstr>
      <vt:lpstr>流体物性 ー 弾性計測</vt:lpstr>
      <vt:lpstr>流体物性 ー 弾性計測</vt:lpstr>
      <vt:lpstr>球密度による高速化への影響</vt:lpstr>
      <vt:lpstr>溶液濃度による高速化への影響</vt:lpstr>
      <vt:lpstr>球径による高速化への影響</vt:lpstr>
      <vt:lpstr>粘度比と高速化度合の関係</vt:lpstr>
      <vt:lpstr>PowerPoint プレゼンテーション</vt:lpstr>
      <vt:lpstr>結言</vt:lpstr>
      <vt:lpstr>補足スライド</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PAA溶液濃度とτ0の関係性</vt:lpstr>
      <vt:lpstr>ナイロン 0.05wt.%</vt:lpstr>
      <vt:lpstr>アルミニウム 0.2wt.%</vt:lpstr>
      <vt:lpstr>アルミニウム0.5wt.%</vt:lpstr>
      <vt:lpstr>ステンレス0.5wt.%</vt:lpstr>
      <vt:lpstr>真鍮0.5wt.%</vt:lpstr>
      <vt:lpstr>ステンレス1.3wt.%</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弾性特徴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219</cp:revision>
  <cp:lastPrinted>2021-12-06T06:21:43Z</cp:lastPrinted>
  <dcterms:created xsi:type="dcterms:W3CDTF">2021-09-27T04:44:36Z</dcterms:created>
  <dcterms:modified xsi:type="dcterms:W3CDTF">2022-02-08T12:04:07Z</dcterms:modified>
</cp:coreProperties>
</file>